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59" r:id="rId2"/>
    <p:sldId id="297" r:id="rId3"/>
    <p:sldId id="258" r:id="rId4"/>
    <p:sldId id="260" r:id="rId5"/>
    <p:sldId id="270" r:id="rId6"/>
    <p:sldId id="261" r:id="rId7"/>
    <p:sldId id="277" r:id="rId8"/>
    <p:sldId id="273" r:id="rId9"/>
    <p:sldId id="263" r:id="rId10"/>
    <p:sldId id="293" r:id="rId11"/>
    <p:sldId id="271" r:id="rId12"/>
    <p:sldId id="295" r:id="rId13"/>
    <p:sldId id="296" r:id="rId14"/>
    <p:sldId id="292" r:id="rId15"/>
    <p:sldId id="279" r:id="rId16"/>
    <p:sldId id="280" r:id="rId17"/>
    <p:sldId id="264" r:id="rId18"/>
    <p:sldId id="265" r:id="rId19"/>
    <p:sldId id="274" r:id="rId20"/>
    <p:sldId id="266" r:id="rId21"/>
    <p:sldId id="269" r:id="rId22"/>
    <p:sldId id="267" r:id="rId23"/>
    <p:sldId id="298" r:id="rId24"/>
    <p:sldId id="286" r:id="rId25"/>
    <p:sldId id="291" r:id="rId26"/>
    <p:sldId id="290" r:id="rId27"/>
    <p:sldId id="301" r:id="rId28"/>
    <p:sldId id="275" r:id="rId29"/>
    <p:sldId id="276" r:id="rId30"/>
    <p:sldId id="287" r:id="rId31"/>
    <p:sldId id="281" r:id="rId32"/>
    <p:sldId id="282" r:id="rId33"/>
    <p:sldId id="302" r:id="rId34"/>
    <p:sldId id="299" r:id="rId35"/>
    <p:sldId id="305" r:id="rId36"/>
    <p:sldId id="303" r:id="rId37"/>
    <p:sldId id="304" r:id="rId38"/>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1781" autoAdjust="0"/>
  </p:normalViewPr>
  <p:slideViewPr>
    <p:cSldViewPr>
      <p:cViewPr>
        <p:scale>
          <a:sx n="100" d="100"/>
          <a:sy n="100" d="100"/>
        </p:scale>
        <p:origin x="-1944"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46" y="414"/>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02075" y="9515477"/>
            <a:ext cx="2984500" cy="501650"/>
          </a:xfrm>
          <a:prstGeom prst="rect">
            <a:avLst/>
          </a:prstGeom>
        </p:spPr>
        <p:txBody>
          <a:bodyPr vert="horz" lIns="91440" tIns="45720" rIns="91440" bIns="45720" rtlCol="0" anchor="b"/>
          <a:lstStyle>
            <a:lvl1pPr algn="r">
              <a:defRPr sz="1200"/>
            </a:lvl1pPr>
          </a:lstStyle>
          <a:p>
            <a:fld id="{0B97DC07-2A19-4861-8EB1-39EDF74AA63D}" type="slidenum">
              <a:rPr lang="en-AU" smtClean="0"/>
              <a:t>‹#›</a:t>
            </a:fld>
            <a:endParaRPr lang="en-AU"/>
          </a:p>
        </p:txBody>
      </p:sp>
    </p:spTree>
    <p:extLst>
      <p:ext uri="{BB962C8B-B14F-4D97-AF65-F5344CB8AC3E}">
        <p14:creationId xmlns:p14="http://schemas.microsoft.com/office/powerpoint/2010/main" val="389435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1" cy="500935"/>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701" y="0"/>
            <a:ext cx="2984871" cy="500935"/>
          </a:xfrm>
          <a:prstGeom prst="rect">
            <a:avLst/>
          </a:prstGeom>
        </p:spPr>
        <p:txBody>
          <a:bodyPr vert="horz" lIns="96606" tIns="48303" rIns="96606" bIns="48303" rtlCol="0"/>
          <a:lstStyle>
            <a:lvl1pPr algn="r">
              <a:defRPr sz="1300"/>
            </a:lvl1pPr>
          </a:lstStyle>
          <a:p>
            <a:fld id="{6C9A32F8-5CF7-4BEC-936E-544F34644968}" type="datetimeFigureOut">
              <a:rPr lang="en-AU" smtClean="0"/>
              <a:t>4/03/2014</a:t>
            </a:fld>
            <a:endParaRPr lang="en-AU"/>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5"/>
          </p:nvPr>
        </p:nvSpPr>
        <p:spPr>
          <a:xfrm>
            <a:off x="3901701" y="9516038"/>
            <a:ext cx="2984871" cy="500935"/>
          </a:xfrm>
          <a:prstGeom prst="rect">
            <a:avLst/>
          </a:prstGeom>
        </p:spPr>
        <p:txBody>
          <a:bodyPr vert="horz" lIns="96606" tIns="48303" rIns="96606" bIns="48303" rtlCol="0" anchor="b"/>
          <a:lstStyle>
            <a:lvl1pPr algn="r">
              <a:defRPr sz="1300"/>
            </a:lvl1pPr>
          </a:lstStyle>
          <a:p>
            <a:fld id="{507CD8D1-6A15-4C3C-B17B-271D8A6614B4}" type="slidenum">
              <a:rPr lang="en-AU" smtClean="0"/>
              <a:t>‹#›</a:t>
            </a:fld>
            <a:endParaRPr lang="en-AU"/>
          </a:p>
        </p:txBody>
      </p:sp>
      <p:sp>
        <p:nvSpPr>
          <p:cNvPr id="8" name="Footer Placeholder 7"/>
          <p:cNvSpPr>
            <a:spLocks noGrp="1"/>
          </p:cNvSpPr>
          <p:nvPr>
            <p:ph type="ftr" sz="quarter" idx="4"/>
          </p:nvPr>
        </p:nvSpPr>
        <p:spPr>
          <a:xfrm>
            <a:off x="0" y="9515476"/>
            <a:ext cx="2984500" cy="501650"/>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4387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Clap  - venereal  infection causing burning and discharge is as old as man</a:t>
            </a:r>
          </a:p>
          <a:p>
            <a:endParaRPr lang="en-AU" sz="1400" dirty="0"/>
          </a:p>
          <a:p>
            <a:r>
              <a:rPr lang="en-AU" sz="1400" dirty="0" smtClean="0"/>
              <a:t>Great pox - first reported after Columbus returned to Spain in 1493</a:t>
            </a:r>
          </a:p>
          <a:p>
            <a:endParaRPr lang="en-AU" sz="1400" dirty="0"/>
          </a:p>
          <a:p>
            <a:r>
              <a:rPr lang="en-AU" sz="1400" dirty="0" smtClean="0"/>
              <a:t>Smallpox - the world wide epidemic disaster through the centuries</a:t>
            </a:r>
          </a:p>
          <a:p>
            <a:endParaRPr lang="en-AU" sz="1400" dirty="0"/>
          </a:p>
          <a:p>
            <a:r>
              <a:rPr lang="en-AU" sz="1400" dirty="0" smtClean="0"/>
              <a:t>Until the 19</a:t>
            </a:r>
            <a:r>
              <a:rPr lang="en-AU" sz="1400" baseline="30000" dirty="0" smtClean="0"/>
              <a:t>th</a:t>
            </a:r>
            <a:r>
              <a:rPr lang="en-AU" sz="1400" dirty="0" smtClean="0"/>
              <a:t> century  gonorrhoea and syphilis were considered to be manifestations of the same disease and also confused with the </a:t>
            </a:r>
            <a:r>
              <a:rPr lang="en-AU" sz="1400" dirty="0" err="1" smtClean="0"/>
              <a:t>lepromatous</a:t>
            </a:r>
            <a:r>
              <a:rPr lang="en-AU" sz="1400" dirty="0" smtClean="0"/>
              <a:t> form of leprosy.</a:t>
            </a:r>
          </a:p>
          <a:p>
            <a:endParaRPr lang="en-AU" sz="1400" dirty="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a:t>
            </a:fld>
            <a:endParaRPr lang="en-AU"/>
          </a:p>
        </p:txBody>
      </p:sp>
    </p:spTree>
    <p:extLst>
      <p:ext uri="{BB962C8B-B14F-4D97-AF65-F5344CB8AC3E}">
        <p14:creationId xmlns:p14="http://schemas.microsoft.com/office/powerpoint/2010/main" val="62502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This map shows the spread of the </a:t>
            </a:r>
            <a:r>
              <a:rPr lang="en-AU" sz="1400" dirty="0" err="1" smtClean="0"/>
              <a:t>spirochaetal</a:t>
            </a:r>
            <a:r>
              <a:rPr lang="en-AU" sz="1400" dirty="0" smtClean="0"/>
              <a:t> diseases in the 1950’s.  </a:t>
            </a:r>
          </a:p>
          <a:p>
            <a:endParaRPr lang="en-AU" sz="1400" dirty="0"/>
          </a:p>
          <a:p>
            <a:r>
              <a:rPr lang="en-AU" sz="1400" dirty="0" smtClean="0"/>
              <a:t>These diseases were all  tropical.  </a:t>
            </a:r>
          </a:p>
          <a:p>
            <a:endParaRPr lang="en-AU" sz="1400" dirty="0" smtClean="0"/>
          </a:p>
          <a:p>
            <a:r>
              <a:rPr lang="en-AU" sz="1400" dirty="0"/>
              <a:t>Black = </a:t>
            </a:r>
            <a:r>
              <a:rPr lang="en-AU" sz="1400" dirty="0" err="1"/>
              <a:t>bejel</a:t>
            </a:r>
            <a:r>
              <a:rPr lang="en-AU" sz="1400" dirty="0"/>
              <a:t> and endemic syphilis </a:t>
            </a:r>
            <a:endParaRPr lang="en-AU" sz="1400" dirty="0" smtClean="0"/>
          </a:p>
          <a:p>
            <a:endParaRPr lang="en-AU" sz="1400" dirty="0"/>
          </a:p>
          <a:p>
            <a:r>
              <a:rPr lang="en-AU" sz="1400" dirty="0" smtClean="0"/>
              <a:t>Hatched -= </a:t>
            </a:r>
            <a:r>
              <a:rPr lang="en-AU" sz="1400" dirty="0" err="1" smtClean="0"/>
              <a:t>pinta</a:t>
            </a:r>
            <a:endParaRPr lang="en-AU" sz="1400" dirty="0" smtClean="0"/>
          </a:p>
          <a:p>
            <a:endParaRPr lang="en-AU" sz="1400" dirty="0" smtClean="0"/>
          </a:p>
          <a:p>
            <a:r>
              <a:rPr lang="en-AU" sz="1400" dirty="0" smtClean="0"/>
              <a:t>Yaws = stripe;  moved from Africa to America with the slaves in the early 16</a:t>
            </a:r>
            <a:r>
              <a:rPr lang="en-AU" sz="1400" baseline="30000" dirty="0" smtClean="0"/>
              <a:t>th</a:t>
            </a:r>
            <a:r>
              <a:rPr lang="en-AU" sz="1400" dirty="0" smtClean="0"/>
              <a:t> century </a:t>
            </a:r>
          </a:p>
          <a:p>
            <a:endParaRPr lang="en-AU" sz="1400" dirty="0"/>
          </a:p>
          <a:p>
            <a:endParaRPr lang="en-AU" sz="1400" dirty="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10</a:t>
            </a:fld>
            <a:endParaRPr lang="en-AU"/>
          </a:p>
        </p:txBody>
      </p:sp>
    </p:spTree>
    <p:extLst>
      <p:ext uri="{BB962C8B-B14F-4D97-AF65-F5344CB8AC3E}">
        <p14:creationId xmlns:p14="http://schemas.microsoft.com/office/powerpoint/2010/main" val="9341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All treponemal infections give immunity to other treponemal infections</a:t>
            </a:r>
          </a:p>
          <a:p>
            <a:endParaRPr lang="en-AU" sz="1400" dirty="0" smtClean="0"/>
          </a:p>
          <a:p>
            <a:r>
              <a:rPr lang="en-AU" sz="1400" dirty="0" smtClean="0"/>
              <a:t>Thus a person with yaws, </a:t>
            </a:r>
            <a:r>
              <a:rPr lang="en-AU" sz="1400" dirty="0" err="1" smtClean="0"/>
              <a:t>bejel</a:t>
            </a:r>
            <a:r>
              <a:rPr lang="en-AU" sz="1400" baseline="0" dirty="0" smtClean="0"/>
              <a:t> or </a:t>
            </a:r>
            <a:r>
              <a:rPr lang="en-AU" sz="1400" baseline="0" dirty="0" err="1" smtClean="0"/>
              <a:t>pinta</a:t>
            </a:r>
            <a:r>
              <a:rPr lang="en-AU" sz="1400" baseline="0" dirty="0" smtClean="0"/>
              <a:t> has immunity to syphilis</a:t>
            </a:r>
          </a:p>
          <a:p>
            <a:endParaRPr lang="en-AU" sz="1400" dirty="0"/>
          </a:p>
          <a:p>
            <a:r>
              <a:rPr lang="en-AU" sz="1400" dirty="0" err="1">
                <a:solidFill>
                  <a:prstClr val="black"/>
                </a:solidFill>
              </a:rPr>
              <a:t>Sibbons</a:t>
            </a:r>
            <a:r>
              <a:rPr lang="en-AU" sz="1400" dirty="0">
                <a:solidFill>
                  <a:prstClr val="black"/>
                </a:solidFill>
              </a:rPr>
              <a:t> was a </a:t>
            </a:r>
            <a:r>
              <a:rPr lang="en-AU" sz="1400" dirty="0" err="1">
                <a:solidFill>
                  <a:prstClr val="black"/>
                </a:solidFill>
              </a:rPr>
              <a:t>spirochaetal</a:t>
            </a:r>
            <a:r>
              <a:rPr lang="en-AU" sz="1400" dirty="0">
                <a:solidFill>
                  <a:prstClr val="black"/>
                </a:solidFill>
              </a:rPr>
              <a:t> disease in Scotland and </a:t>
            </a:r>
            <a:r>
              <a:rPr lang="en-AU" sz="1400" dirty="0" smtClean="0">
                <a:solidFill>
                  <a:prstClr val="black"/>
                </a:solidFill>
              </a:rPr>
              <a:t>Scandinavia</a:t>
            </a:r>
            <a:endParaRPr lang="en-AU" sz="1400" baseline="0" dirty="0" smtClean="0"/>
          </a:p>
          <a:p>
            <a:endParaRPr lang="en-AU" sz="1400" baseline="0" dirty="0" smtClean="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11</a:t>
            </a:fld>
            <a:endParaRPr lang="en-AU"/>
          </a:p>
        </p:txBody>
      </p:sp>
    </p:spTree>
    <p:extLst>
      <p:ext uri="{BB962C8B-B14F-4D97-AF65-F5344CB8AC3E}">
        <p14:creationId xmlns:p14="http://schemas.microsoft.com/office/powerpoint/2010/main" val="145271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The development of  a new venereal infection of many sailors on the returning ships indicates  an infection acquired from the women of Hispaniola. not a mutation on the ship or in Europe</a:t>
            </a:r>
          </a:p>
          <a:p>
            <a:endParaRPr lang="en-AU" sz="1400" dirty="0"/>
          </a:p>
          <a:p>
            <a:r>
              <a:rPr lang="en-AU" sz="1400" dirty="0" smtClean="0"/>
              <a:t>The </a:t>
            </a:r>
            <a:r>
              <a:rPr lang="en-AU" sz="1400" dirty="0"/>
              <a:t>rapid  spread </a:t>
            </a:r>
            <a:r>
              <a:rPr lang="en-AU" sz="1400" dirty="0" smtClean="0"/>
              <a:t>Worldwide  to all  countries  including the isolated North American Indians indicates that no population had ever had earlier experience with syphilis.</a:t>
            </a:r>
          </a:p>
          <a:p>
            <a:endParaRPr lang="en-AU" sz="1400" dirty="0"/>
          </a:p>
          <a:p>
            <a:r>
              <a:rPr lang="en-AU" sz="1400" dirty="0" smtClean="0"/>
              <a:t>The tenacious character of the syphilis spirochaete over </a:t>
            </a:r>
            <a:r>
              <a:rPr lang="en-AU" sz="1400" dirty="0"/>
              <a:t>the past 600 years </a:t>
            </a:r>
            <a:r>
              <a:rPr lang="en-AU" sz="1400" dirty="0" smtClean="0"/>
              <a:t>until the arrival of penicillin is consistent with my contention that syphilis was never present anywhere before the mutation of the </a:t>
            </a:r>
            <a:r>
              <a:rPr lang="en-AU" sz="1400" dirty="0" err="1" smtClean="0"/>
              <a:t>pinta</a:t>
            </a:r>
            <a:r>
              <a:rPr lang="en-AU" sz="1400" dirty="0" smtClean="0"/>
              <a:t> spirochaete in Hispaniola</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12</a:t>
            </a:fld>
            <a:endParaRPr lang="en-AU"/>
          </a:p>
        </p:txBody>
      </p:sp>
    </p:spTree>
    <p:extLst>
      <p:ext uri="{BB962C8B-B14F-4D97-AF65-F5344CB8AC3E}">
        <p14:creationId xmlns:p14="http://schemas.microsoft.com/office/powerpoint/2010/main" val="295260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Sturt C: Two Expeditions into the Interior. </a:t>
            </a:r>
            <a:r>
              <a:rPr lang="en-AU" i="1" dirty="0" err="1"/>
              <a:t>Vol</a:t>
            </a:r>
            <a:r>
              <a:rPr lang="en-AU" i="1" dirty="0"/>
              <a:t> 2.1833</a:t>
            </a:r>
          </a:p>
          <a:p>
            <a:endParaRPr lang="en-AU" sz="1400" dirty="0" smtClean="0"/>
          </a:p>
          <a:p>
            <a:r>
              <a:rPr lang="en-AU" sz="1400" dirty="0" smtClean="0"/>
              <a:t>Thesis by P J Dowling, ANU entitled “A Great Deal of Sickness” 1977 provides extracts from medical reports of syphilis in villages around Port Phillip </a:t>
            </a:r>
          </a:p>
          <a:p>
            <a:endParaRPr lang="en-AU" sz="1400" dirty="0" smtClean="0"/>
          </a:p>
          <a:p>
            <a:r>
              <a:rPr lang="en-AU" sz="1400" dirty="0" smtClean="0"/>
              <a:t>Visits of Aborigines to the European centers spread all diseases into villages that had not been contacted </a:t>
            </a:r>
          </a:p>
          <a:p>
            <a:endParaRPr lang="en-AU" sz="1400" dirty="0"/>
          </a:p>
          <a:p>
            <a:r>
              <a:rPr lang="en-AU" sz="1400" dirty="0" smtClean="0"/>
              <a:t>  </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13</a:t>
            </a:fld>
            <a:endParaRPr lang="en-AU"/>
          </a:p>
        </p:txBody>
      </p:sp>
    </p:spTree>
    <p:extLst>
      <p:ext uri="{BB962C8B-B14F-4D97-AF65-F5344CB8AC3E}">
        <p14:creationId xmlns:p14="http://schemas.microsoft.com/office/powerpoint/2010/main" val="146221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Eyre E J: Journal of Discovery </a:t>
            </a:r>
            <a:r>
              <a:rPr lang="en-AU" i="1" dirty="0" err="1"/>
              <a:t>Vol</a:t>
            </a:r>
            <a:r>
              <a:rPr lang="en-AU" i="1" dirty="0"/>
              <a:t> 2. 1845  </a:t>
            </a:r>
          </a:p>
          <a:p>
            <a:endParaRPr lang="en-AU" sz="1400" dirty="0"/>
          </a:p>
          <a:p>
            <a:r>
              <a:rPr lang="en-AU" sz="1400" dirty="0" smtClean="0"/>
              <a:t>Eyre </a:t>
            </a:r>
            <a:r>
              <a:rPr lang="en-AU" sz="1400" dirty="0"/>
              <a:t>had visited this village in </a:t>
            </a:r>
            <a:r>
              <a:rPr lang="en-AU" sz="1400" dirty="0" smtClean="0"/>
              <a:t>1841 </a:t>
            </a:r>
            <a:r>
              <a:rPr lang="en-AU" sz="1400" dirty="0"/>
              <a:t>and everyone was healthy</a:t>
            </a:r>
          </a:p>
          <a:p>
            <a:endParaRPr lang="en-AU" sz="1400" dirty="0" smtClean="0"/>
          </a:p>
          <a:p>
            <a:r>
              <a:rPr lang="en-AU" sz="1400" dirty="0" smtClean="0"/>
              <a:t>Eyre was obviously distressed by what he found and did not want the detail to be spread to the general European community</a:t>
            </a:r>
          </a:p>
          <a:p>
            <a:endParaRPr lang="en-AU" sz="1400" dirty="0"/>
          </a:p>
          <a:p>
            <a:r>
              <a:rPr lang="en-AU" sz="1400" dirty="0" smtClean="0"/>
              <a:t>Eyre also reported a village settlement where the bones of many lay around without traditional Aboriginal burial</a:t>
            </a:r>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14</a:t>
            </a:fld>
            <a:endParaRPr lang="en-AU"/>
          </a:p>
        </p:txBody>
      </p:sp>
    </p:spTree>
    <p:extLst>
      <p:ext uri="{BB962C8B-B14F-4D97-AF65-F5344CB8AC3E}">
        <p14:creationId xmlns:p14="http://schemas.microsoft.com/office/powerpoint/2010/main" val="414666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In 1951 I treated a European in Kavieng with a primary chancre.  This infection did not spread to the community even though the individual was living with New Guinea women </a:t>
            </a:r>
          </a:p>
          <a:p>
            <a:endParaRPr lang="en-AU" sz="1400" dirty="0"/>
          </a:p>
          <a:p>
            <a:r>
              <a:rPr lang="en-AU" sz="1400" dirty="0" smtClean="0"/>
              <a:t>In the mid -1950’s every Papua New Guinean received a penicillin injection and Yaws was eradicated</a:t>
            </a:r>
          </a:p>
          <a:p>
            <a:endParaRPr lang="en-AU" sz="1400" dirty="0"/>
          </a:p>
          <a:p>
            <a:r>
              <a:rPr lang="en-AU" sz="1400" dirty="0" smtClean="0"/>
              <a:t>In the late  1960’s a syphilis epidemic occurred mainly along the highway between Lae and Mount Hagen among the sexually active young people.  The infection appeared to have originated from sailors visiting Lae</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15</a:t>
            </a:fld>
            <a:endParaRPr lang="en-AU"/>
          </a:p>
        </p:txBody>
      </p:sp>
    </p:spTree>
    <p:extLst>
      <p:ext uri="{BB962C8B-B14F-4D97-AF65-F5344CB8AC3E}">
        <p14:creationId xmlns:p14="http://schemas.microsoft.com/office/powerpoint/2010/main" val="3224586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Other references</a:t>
            </a:r>
          </a:p>
          <a:p>
            <a:endParaRPr lang="en-AU" sz="1400" dirty="0" smtClean="0"/>
          </a:p>
          <a:p>
            <a:r>
              <a:rPr lang="en-AU" i="1" dirty="0" err="1" smtClean="0"/>
              <a:t>Bonwick</a:t>
            </a:r>
            <a:r>
              <a:rPr lang="en-AU" i="1" dirty="0" smtClean="0"/>
              <a:t> J: The last of the Tasmanians. 1870</a:t>
            </a:r>
          </a:p>
          <a:p>
            <a:endParaRPr lang="en-AU" i="1" dirty="0" smtClean="0"/>
          </a:p>
          <a:p>
            <a:r>
              <a:rPr lang="en-AU" i="1" dirty="0" smtClean="0"/>
              <a:t>Cleland </a:t>
            </a:r>
            <a:r>
              <a:rPr lang="en-AU" i="1" dirty="0"/>
              <a:t>J B: Diseases among the Australian Aborigines. J. Trop. Med. </a:t>
            </a:r>
            <a:r>
              <a:rPr lang="en-AU" i="1" dirty="0" err="1"/>
              <a:t>Hyg</a:t>
            </a:r>
            <a:r>
              <a:rPr lang="en-AU" i="1" dirty="0"/>
              <a:t>. 1928</a:t>
            </a:r>
          </a:p>
          <a:p>
            <a:endParaRPr lang="en-AU" i="1" dirty="0" smtClean="0"/>
          </a:p>
          <a:p>
            <a:r>
              <a:rPr lang="en-AU" i="1" dirty="0" err="1" smtClean="0"/>
              <a:t>Butlin</a:t>
            </a:r>
            <a:r>
              <a:rPr lang="en-AU" i="1" dirty="0" smtClean="0"/>
              <a:t> N G: Our own aggression. 1983</a:t>
            </a:r>
          </a:p>
        </p:txBody>
      </p:sp>
      <p:sp>
        <p:nvSpPr>
          <p:cNvPr id="4" name="Slide Number Placeholder 3"/>
          <p:cNvSpPr>
            <a:spLocks noGrp="1"/>
          </p:cNvSpPr>
          <p:nvPr>
            <p:ph type="sldNum" sz="quarter" idx="10"/>
          </p:nvPr>
        </p:nvSpPr>
        <p:spPr/>
        <p:txBody>
          <a:bodyPr/>
          <a:lstStyle/>
          <a:p>
            <a:fld id="{507CD8D1-6A15-4C3C-B17B-271D8A6614B4}" type="slidenum">
              <a:rPr lang="en-AU" smtClean="0"/>
              <a:t>16</a:t>
            </a:fld>
            <a:endParaRPr lang="en-AU"/>
          </a:p>
        </p:txBody>
      </p:sp>
    </p:spTree>
    <p:extLst>
      <p:ext uri="{BB962C8B-B14F-4D97-AF65-F5344CB8AC3E}">
        <p14:creationId xmlns:p14="http://schemas.microsoft.com/office/powerpoint/2010/main" val="86575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Bob Melrose was the pre-war Government Secretary who was  on leave in</a:t>
            </a:r>
            <a:r>
              <a:rPr lang="en-AU" sz="1400" baseline="0" dirty="0" smtClean="0"/>
              <a:t> Australia</a:t>
            </a:r>
          </a:p>
          <a:p>
            <a:endParaRPr lang="en-AU" sz="1400" baseline="0" dirty="0" smtClean="0"/>
          </a:p>
          <a:p>
            <a:r>
              <a:rPr lang="en-AU" sz="1400" baseline="0" dirty="0" smtClean="0"/>
              <a:t>This </a:t>
            </a:r>
            <a:r>
              <a:rPr lang="en-AU" sz="1400" baseline="0" dirty="0" err="1" smtClean="0"/>
              <a:t>blunderbus</a:t>
            </a:r>
            <a:r>
              <a:rPr lang="en-AU" sz="1400" baseline="0" dirty="0" smtClean="0"/>
              <a:t> therapy was set in motion immediately </a:t>
            </a:r>
            <a:r>
              <a:rPr lang="en-AU" sz="1400" dirty="0" smtClean="0"/>
              <a:t>and D</a:t>
            </a:r>
            <a:r>
              <a:rPr lang="en-AU" sz="1400" baseline="0" dirty="0" smtClean="0"/>
              <a:t>r Augustus </a:t>
            </a:r>
            <a:r>
              <a:rPr lang="en-AU" sz="1400" baseline="0" dirty="0" err="1" smtClean="0"/>
              <a:t>Schiessel</a:t>
            </a:r>
            <a:r>
              <a:rPr lang="en-AU" sz="1400" baseline="0" dirty="0" smtClean="0"/>
              <a:t> detailed to carry it out.  </a:t>
            </a:r>
            <a:r>
              <a:rPr lang="en-AU" sz="1400" dirty="0" smtClean="0"/>
              <a:t>The treatment given also included a course of a sulphonamide.</a:t>
            </a:r>
          </a:p>
          <a:p>
            <a:endParaRPr lang="en-AU" sz="1400" dirty="0"/>
          </a:p>
          <a:p>
            <a:r>
              <a:rPr lang="en-AU" sz="1400" dirty="0" smtClean="0"/>
              <a:t>This intervention made bacteriological studies  of the infertile couples of no value. </a:t>
            </a:r>
          </a:p>
          <a:p>
            <a:endParaRPr lang="en-AU" sz="1400" dirty="0"/>
          </a:p>
          <a:p>
            <a:r>
              <a:rPr lang="en-AU" sz="1400" dirty="0" smtClean="0"/>
              <a:t>At that time the effectiveness of a penicillin injection in the eradication of Yaws was being tested on Nissan Island</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17</a:t>
            </a:fld>
            <a:endParaRPr lang="en-AU"/>
          </a:p>
        </p:txBody>
      </p:sp>
    </p:spTree>
    <p:extLst>
      <p:ext uri="{BB962C8B-B14F-4D97-AF65-F5344CB8AC3E}">
        <p14:creationId xmlns:p14="http://schemas.microsoft.com/office/powerpoint/2010/main" val="125601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833438"/>
            <a:ext cx="5010150" cy="3759200"/>
          </a:xfrm>
        </p:spPr>
      </p:sp>
      <p:sp>
        <p:nvSpPr>
          <p:cNvPr id="3" name="Notes Placeholder 2"/>
          <p:cNvSpPr>
            <a:spLocks noGrp="1"/>
          </p:cNvSpPr>
          <p:nvPr>
            <p:ph type="body" idx="1"/>
          </p:nvPr>
        </p:nvSpPr>
        <p:spPr>
          <a:xfrm>
            <a:off x="721161" y="4695155"/>
            <a:ext cx="5510530" cy="4508420"/>
          </a:xfrm>
        </p:spPr>
        <p:txBody>
          <a:bodyPr/>
          <a:lstStyle/>
          <a:p>
            <a:r>
              <a:rPr lang="en-AU" sz="1400" dirty="0" smtClean="0"/>
              <a:t>I was at Sydney </a:t>
            </a:r>
            <a:r>
              <a:rPr lang="en-AU" sz="1400" dirty="0"/>
              <a:t>University </a:t>
            </a:r>
            <a:r>
              <a:rPr lang="en-AU" sz="1400" dirty="0" smtClean="0"/>
              <a:t>completing my DTMH </a:t>
            </a:r>
            <a:r>
              <a:rPr lang="en-AU" sz="1400" dirty="0"/>
              <a:t>course </a:t>
            </a:r>
            <a:r>
              <a:rPr lang="en-AU" sz="1400" dirty="0" smtClean="0"/>
              <a:t>expecting</a:t>
            </a:r>
            <a:r>
              <a:rPr lang="en-AU" sz="1400" baseline="0" dirty="0" smtClean="0"/>
              <a:t> to go to Rabaul or Sohano. </a:t>
            </a:r>
          </a:p>
          <a:p>
            <a:endParaRPr lang="en-AU" sz="1400" dirty="0"/>
          </a:p>
          <a:p>
            <a:r>
              <a:rPr lang="en-AU" sz="1400" baseline="0" dirty="0" smtClean="0"/>
              <a:t>Declining population was not included in the demography section of the  course  nor</a:t>
            </a:r>
            <a:r>
              <a:rPr lang="en-AU" sz="1400" dirty="0" smtClean="0"/>
              <a:t> did  it include sociology or anthropology</a:t>
            </a:r>
            <a:endParaRPr lang="en-AU" sz="1400" dirty="0"/>
          </a:p>
          <a:p>
            <a:endParaRPr lang="en-AU" sz="1400" baseline="0" dirty="0" smtClean="0"/>
          </a:p>
          <a:p>
            <a:r>
              <a:rPr lang="en-AU" sz="1400" baseline="0" dirty="0" smtClean="0"/>
              <a:t>At the same time new Australians bound for New Guinea were given lectures by Camilla Wedgwood on anthropology including depopulation.</a:t>
            </a:r>
          </a:p>
          <a:p>
            <a:endParaRPr lang="en-AU" sz="1400" dirty="0"/>
          </a:p>
          <a:p>
            <a:r>
              <a:rPr lang="en-AU" sz="1400" baseline="0" dirty="0" smtClean="0"/>
              <a:t>These lectures conditioned Drs </a:t>
            </a:r>
            <a:r>
              <a:rPr lang="en-AU" sz="1400" baseline="0" dirty="0" err="1" smtClean="0"/>
              <a:t>Mezaros</a:t>
            </a:r>
            <a:r>
              <a:rPr lang="en-AU" sz="1400" baseline="0" dirty="0" smtClean="0"/>
              <a:t> and Zigas  to consider kuru a psychosomatic condition</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18</a:t>
            </a:fld>
            <a:endParaRPr lang="en-AU"/>
          </a:p>
        </p:txBody>
      </p:sp>
    </p:spTree>
    <p:extLst>
      <p:ext uri="{BB962C8B-B14F-4D97-AF65-F5344CB8AC3E}">
        <p14:creationId xmlns:p14="http://schemas.microsoft.com/office/powerpoint/2010/main" val="108081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400" b="1" dirty="0" smtClean="0"/>
              <a:t>              	TABAR	TIGAK	HAKU (Buka)</a:t>
            </a:r>
          </a:p>
          <a:p>
            <a:r>
              <a:rPr lang="en-AU" altLang="en-US" sz="1400" b="1" dirty="0" smtClean="0"/>
              <a:t>1908  	  8000 	</a:t>
            </a:r>
          </a:p>
          <a:p>
            <a:pPr marL="342900" indent="-342900">
              <a:buAutoNum type="arabicPlain" startAt="1914"/>
            </a:pPr>
            <a:r>
              <a:rPr lang="en-AU" altLang="en-US" sz="1400" b="1" dirty="0" smtClean="0"/>
              <a:t>  	  3483	1397	</a:t>
            </a:r>
          </a:p>
          <a:p>
            <a:r>
              <a:rPr lang="en-AU" altLang="en-US" sz="1400" b="1" dirty="0" smtClean="0"/>
              <a:t>1930  	  2489	1006	1910</a:t>
            </a:r>
          </a:p>
          <a:p>
            <a:r>
              <a:rPr lang="en-AU" altLang="en-US" sz="1400" b="1" dirty="0" smtClean="0"/>
              <a:t>1940	  1920	 832	1580</a:t>
            </a:r>
          </a:p>
          <a:p>
            <a:r>
              <a:rPr lang="en-AU" altLang="en-US" sz="1400" b="1" dirty="0" smtClean="0"/>
              <a:t>1953  	  1466	  814	2050</a:t>
            </a:r>
          </a:p>
          <a:p>
            <a:r>
              <a:rPr lang="en-AU" altLang="en-US" sz="1400" b="1" dirty="0" smtClean="0"/>
              <a:t>1972	 2070	1220	3810</a:t>
            </a:r>
          </a:p>
          <a:p>
            <a:endParaRPr lang="en-AU" altLang="en-US" sz="1400" dirty="0" smtClean="0"/>
          </a:p>
          <a:p>
            <a:r>
              <a:rPr lang="en-AU" altLang="en-US" sz="1400" dirty="0" smtClean="0"/>
              <a:t>The depopulating populations of Tabar and Tigak responded to the penicillin campaign after 50 years of consistent decline.</a:t>
            </a:r>
          </a:p>
          <a:p>
            <a:endParaRPr lang="en-AU" altLang="en-US" sz="1400" dirty="0"/>
          </a:p>
          <a:p>
            <a:r>
              <a:rPr lang="en-AU" altLang="en-US" sz="1400" dirty="0" smtClean="0"/>
              <a:t>Haku (northern Buka) had a similar decline caused by high mortality from 1930 to 1946 but minimal infertility and recovered quickly from the war.</a:t>
            </a:r>
          </a:p>
          <a:p>
            <a:endParaRPr lang="en-AU" altLang="en-US" sz="1400" dirty="0" smtClean="0"/>
          </a:p>
          <a:p>
            <a:r>
              <a:rPr lang="en-AU" altLang="en-US" sz="1400" dirty="0" smtClean="0"/>
              <a:t>The nadir was 1950 for all populations studied except for </a:t>
            </a:r>
            <a:r>
              <a:rPr lang="en-AU" altLang="en-US" sz="1400" dirty="0" err="1" smtClean="0"/>
              <a:t>Fuyuge</a:t>
            </a:r>
            <a:r>
              <a:rPr lang="en-AU" altLang="en-US" sz="1400" dirty="0" smtClean="0"/>
              <a:t> where significant seasonal malaria  caused  mortality to match fertility.</a:t>
            </a:r>
            <a:endParaRPr lang="en-US" altLang="en-US" sz="1400"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4927" indent="-301895" eaLnBrk="0" hangingPunct="0">
              <a:defRPr>
                <a:solidFill>
                  <a:schemeClr val="tx1"/>
                </a:solidFill>
                <a:latin typeface="Arial" charset="0"/>
              </a:defRPr>
            </a:lvl2pPr>
            <a:lvl3pPr marL="1207580" indent="-241516" eaLnBrk="0" hangingPunct="0">
              <a:defRPr>
                <a:solidFill>
                  <a:schemeClr val="tx1"/>
                </a:solidFill>
                <a:latin typeface="Arial" charset="0"/>
              </a:defRPr>
            </a:lvl3pPr>
            <a:lvl4pPr marL="1690611" indent="-241516" eaLnBrk="0" hangingPunct="0">
              <a:defRPr>
                <a:solidFill>
                  <a:schemeClr val="tx1"/>
                </a:solidFill>
                <a:latin typeface="Arial" charset="0"/>
              </a:defRPr>
            </a:lvl4pPr>
            <a:lvl5pPr marL="2173643" indent="-241516" eaLnBrk="0" hangingPunct="0">
              <a:defRPr>
                <a:solidFill>
                  <a:schemeClr val="tx1"/>
                </a:solidFill>
                <a:latin typeface="Arial" charset="0"/>
              </a:defRPr>
            </a:lvl5pPr>
            <a:lvl6pPr marL="2656675" indent="-241516" eaLnBrk="0" fontAlgn="base" hangingPunct="0">
              <a:spcBef>
                <a:spcPct val="0"/>
              </a:spcBef>
              <a:spcAft>
                <a:spcPct val="0"/>
              </a:spcAft>
              <a:defRPr>
                <a:solidFill>
                  <a:schemeClr val="tx1"/>
                </a:solidFill>
                <a:latin typeface="Arial" charset="0"/>
              </a:defRPr>
            </a:lvl6pPr>
            <a:lvl7pPr marL="3139707" indent="-241516" eaLnBrk="0" fontAlgn="base" hangingPunct="0">
              <a:spcBef>
                <a:spcPct val="0"/>
              </a:spcBef>
              <a:spcAft>
                <a:spcPct val="0"/>
              </a:spcAft>
              <a:defRPr>
                <a:solidFill>
                  <a:schemeClr val="tx1"/>
                </a:solidFill>
                <a:latin typeface="Arial" charset="0"/>
              </a:defRPr>
            </a:lvl7pPr>
            <a:lvl8pPr marL="3622739" indent="-241516" eaLnBrk="0" fontAlgn="base" hangingPunct="0">
              <a:spcBef>
                <a:spcPct val="0"/>
              </a:spcBef>
              <a:spcAft>
                <a:spcPct val="0"/>
              </a:spcAft>
              <a:defRPr>
                <a:solidFill>
                  <a:schemeClr val="tx1"/>
                </a:solidFill>
                <a:latin typeface="Arial" charset="0"/>
              </a:defRPr>
            </a:lvl8pPr>
            <a:lvl9pPr marL="4105770" indent="-241516" eaLnBrk="0" fontAlgn="base" hangingPunct="0">
              <a:spcBef>
                <a:spcPct val="0"/>
              </a:spcBef>
              <a:spcAft>
                <a:spcPct val="0"/>
              </a:spcAft>
              <a:defRPr>
                <a:solidFill>
                  <a:schemeClr val="tx1"/>
                </a:solidFill>
                <a:latin typeface="Arial" charset="0"/>
              </a:defRPr>
            </a:lvl9pPr>
          </a:lstStyle>
          <a:p>
            <a:pPr eaLnBrk="1" hangingPunct="1"/>
            <a:fld id="{ECD03E4A-03FA-4388-8626-2D82881AD7C8}"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Extent of the known world was limited by the concern of sailors when their ship to ventured into the unknown out of sight of land.</a:t>
            </a:r>
          </a:p>
          <a:p>
            <a:endParaRPr lang="en-AU" sz="1400" dirty="0"/>
          </a:p>
          <a:p>
            <a:r>
              <a:rPr lang="en-AU" sz="1400" dirty="0" smtClean="0"/>
              <a:t>Primitive navigators used the stars to reach known objectives but these limited the safe distance.</a:t>
            </a:r>
          </a:p>
          <a:p>
            <a:endParaRPr lang="en-AU" sz="1400" dirty="0"/>
          </a:p>
          <a:p>
            <a:r>
              <a:rPr lang="en-AU" sz="1400" dirty="0" smtClean="0"/>
              <a:t>Vikings  reached North America around the North Atlantic.</a:t>
            </a:r>
          </a:p>
          <a:p>
            <a:endParaRPr lang="en-AU" sz="1400" dirty="0"/>
          </a:p>
          <a:p>
            <a:r>
              <a:rPr lang="en-AU" sz="1400" dirty="0" smtClean="0"/>
              <a:t>Inspired by Prince Henry the navigator, the Portuguese  reached the Sargasso Sea.</a:t>
            </a:r>
          </a:p>
          <a:p>
            <a:endParaRPr lang="en-AU" sz="1400" dirty="0"/>
          </a:p>
          <a:p>
            <a:r>
              <a:rPr lang="en-AU" sz="1400" dirty="0" smtClean="0"/>
              <a:t>Siberian wilderness and Sahara </a:t>
            </a:r>
            <a:r>
              <a:rPr lang="en-AU" sz="1400" dirty="0"/>
              <a:t>d</a:t>
            </a:r>
            <a:r>
              <a:rPr lang="en-AU" sz="1400" dirty="0" smtClean="0"/>
              <a:t>esert also acted as barriers.</a:t>
            </a:r>
          </a:p>
          <a:p>
            <a:endParaRPr lang="en-AU" sz="1400" dirty="0"/>
          </a:p>
          <a:p>
            <a:r>
              <a:rPr lang="en-AU" i="1" dirty="0" smtClean="0"/>
              <a:t>Map from L </a:t>
            </a:r>
            <a:r>
              <a:rPr lang="en-AU" i="1" dirty="0" err="1" smtClean="0"/>
              <a:t>Konemann</a:t>
            </a:r>
            <a:r>
              <a:rPr lang="en-AU" i="1" dirty="0" smtClean="0"/>
              <a:t>: Historical Atlas of the World. </a:t>
            </a:r>
            <a:r>
              <a:rPr lang="en-AU" i="1" dirty="0" err="1" smtClean="0"/>
              <a:t>Parragon</a:t>
            </a:r>
            <a:r>
              <a:rPr lang="en-AU" i="1" dirty="0" smtClean="0"/>
              <a:t> 2010</a:t>
            </a:r>
            <a:endParaRPr lang="en-AU" i="1" dirty="0"/>
          </a:p>
        </p:txBody>
      </p:sp>
      <p:sp>
        <p:nvSpPr>
          <p:cNvPr id="4" name="Slide Number Placeholder 3"/>
          <p:cNvSpPr>
            <a:spLocks noGrp="1"/>
          </p:cNvSpPr>
          <p:nvPr>
            <p:ph type="sldNum" sz="quarter" idx="10"/>
          </p:nvPr>
        </p:nvSpPr>
        <p:spPr/>
        <p:txBody>
          <a:bodyPr/>
          <a:lstStyle/>
          <a:p>
            <a:fld id="{507CD8D1-6A15-4C3C-B17B-271D8A6614B4}" type="slidenum">
              <a:rPr lang="en-AU" smtClean="0"/>
              <a:t>2</a:t>
            </a:fld>
            <a:endParaRPr lang="en-AU"/>
          </a:p>
        </p:txBody>
      </p:sp>
    </p:spTree>
    <p:extLst>
      <p:ext uri="{BB962C8B-B14F-4D97-AF65-F5344CB8AC3E}">
        <p14:creationId xmlns:p14="http://schemas.microsoft.com/office/powerpoint/2010/main" val="249106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WHR</a:t>
            </a:r>
            <a:r>
              <a:rPr lang="en-AU" sz="1400" baseline="0" dirty="0" smtClean="0"/>
              <a:t> Rivers led the charge.  He was a Cambridge psychiatrist who became an anthropologist after study of the Torres Strait islanders in 1898</a:t>
            </a:r>
          </a:p>
          <a:p>
            <a:endParaRPr lang="en-AU" sz="1400" baseline="0" dirty="0" smtClean="0"/>
          </a:p>
          <a:p>
            <a:r>
              <a:rPr lang="en-AU" sz="1400" baseline="0" dirty="0" smtClean="0"/>
              <a:t>His reputation made during the war was maintained in anthropology.  In 1922 he wrote of his studies in  New Hebrides</a:t>
            </a:r>
            <a:r>
              <a:rPr lang="en-AU" sz="1400" dirty="0" smtClean="0"/>
              <a:t> where population decline was severe.  Gonorrhoea was considered coincidental but the main cause was despair from the destruction of the pre-existing culture.</a:t>
            </a:r>
            <a:endParaRPr lang="en-AU" sz="1400" baseline="0" dirty="0" smtClean="0"/>
          </a:p>
          <a:p>
            <a:endParaRPr lang="en-AU" sz="1400" baseline="0" dirty="0" smtClean="0"/>
          </a:p>
          <a:p>
            <a:r>
              <a:rPr lang="en-AU" sz="1400" baseline="0" dirty="0" smtClean="0"/>
              <a:t>The Doctors who had worked in depopulating areas pre-war had disappeared and the post-war Doctors came under the influence of the anthropologists</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20</a:t>
            </a:fld>
            <a:endParaRPr lang="en-AU"/>
          </a:p>
        </p:txBody>
      </p:sp>
    </p:spTree>
    <p:extLst>
      <p:ext uri="{BB962C8B-B14F-4D97-AF65-F5344CB8AC3E}">
        <p14:creationId xmlns:p14="http://schemas.microsoft.com/office/powerpoint/2010/main" val="3917595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From</a:t>
            </a:r>
            <a:r>
              <a:rPr lang="en-AU" sz="1400" baseline="0" dirty="0" smtClean="0"/>
              <a:t> 1840 New Ireland was </a:t>
            </a:r>
            <a:r>
              <a:rPr lang="en-AU" sz="1400" dirty="0" smtClean="0"/>
              <a:t>between</a:t>
            </a:r>
            <a:r>
              <a:rPr lang="en-AU" sz="1400" baseline="0" dirty="0" smtClean="0"/>
              <a:t> alternate sailing routes to China, the Philippines and India; there was also a whaling area to the north east.  </a:t>
            </a:r>
          </a:p>
          <a:p>
            <a:endParaRPr lang="en-AU" sz="1400" baseline="0" dirty="0" smtClean="0"/>
          </a:p>
          <a:p>
            <a:r>
              <a:rPr lang="en-AU" sz="1400" baseline="0" dirty="0" smtClean="0"/>
              <a:t>The New Ireland women had a reputation for promiscuous behaviour</a:t>
            </a:r>
          </a:p>
          <a:p>
            <a:endParaRPr lang="en-AU" sz="1400" baseline="0" dirty="0" smtClean="0"/>
          </a:p>
          <a:p>
            <a:r>
              <a:rPr lang="en-AU" sz="1400" dirty="0"/>
              <a:t>Coulter in the </a:t>
            </a:r>
            <a:r>
              <a:rPr lang="en-AU" sz="1400" dirty="0" smtClean="0"/>
              <a:t>1850’s </a:t>
            </a:r>
            <a:r>
              <a:rPr lang="en-AU" sz="1400" dirty="0"/>
              <a:t>reported aggressive behaviour by Polynesian women from other islands</a:t>
            </a:r>
          </a:p>
          <a:p>
            <a:endParaRPr lang="en-AU" sz="1400" baseline="0" dirty="0" smtClean="0"/>
          </a:p>
          <a:p>
            <a:r>
              <a:rPr lang="en-AU" sz="1400" dirty="0" smtClean="0"/>
              <a:t>New Ireland was the main island used by blackbirders for Melanesian labour</a:t>
            </a:r>
          </a:p>
          <a:p>
            <a:endParaRPr lang="en-AU" sz="1400" baseline="0" dirty="0" smtClean="0"/>
          </a:p>
        </p:txBody>
      </p:sp>
      <p:sp>
        <p:nvSpPr>
          <p:cNvPr id="4" name="Slide Number Placeholder 3"/>
          <p:cNvSpPr>
            <a:spLocks noGrp="1"/>
          </p:cNvSpPr>
          <p:nvPr>
            <p:ph type="sldNum" sz="quarter" idx="10"/>
          </p:nvPr>
        </p:nvSpPr>
        <p:spPr/>
        <p:txBody>
          <a:bodyPr/>
          <a:lstStyle/>
          <a:p>
            <a:fld id="{507CD8D1-6A15-4C3C-B17B-271D8A6614B4}" type="slidenum">
              <a:rPr lang="en-AU" smtClean="0"/>
              <a:t>21</a:t>
            </a:fld>
            <a:endParaRPr lang="en-AU"/>
          </a:p>
        </p:txBody>
      </p:sp>
    </p:spTree>
    <p:extLst>
      <p:ext uri="{BB962C8B-B14F-4D97-AF65-F5344CB8AC3E}">
        <p14:creationId xmlns:p14="http://schemas.microsoft.com/office/powerpoint/2010/main" val="169777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 </a:t>
            </a:r>
            <a:r>
              <a:rPr lang="en-AU" i="1" dirty="0" smtClean="0"/>
              <a:t>S H Roberts “Review of Depopulation” 1927 still taught in 1952</a:t>
            </a:r>
          </a:p>
          <a:p>
            <a:endParaRPr lang="en-AU" sz="1400" dirty="0"/>
          </a:p>
          <a:p>
            <a:r>
              <a:rPr lang="en-AU" sz="1400" dirty="0" smtClean="0"/>
              <a:t>The German government was concerned at the declining population of New Ireland that they recorded from early in the 20</a:t>
            </a:r>
            <a:r>
              <a:rPr lang="en-AU" sz="1400" baseline="30000" dirty="0" smtClean="0"/>
              <a:t>th</a:t>
            </a:r>
            <a:r>
              <a:rPr lang="en-AU" sz="1400" dirty="0" smtClean="0"/>
              <a:t> century.  </a:t>
            </a:r>
          </a:p>
          <a:p>
            <a:endParaRPr lang="en-AU" sz="1400" dirty="0"/>
          </a:p>
          <a:p>
            <a:r>
              <a:rPr lang="en-AU" sz="1400" dirty="0" smtClean="0"/>
              <a:t>It occurred on all islands as their inhabitants were easy to count and there was no confusion from immigration from adjoining villages</a:t>
            </a:r>
          </a:p>
          <a:p>
            <a:endParaRPr lang="en-AU" sz="1400" dirty="0"/>
          </a:p>
          <a:p>
            <a:r>
              <a:rPr lang="en-AU" sz="1400" dirty="0" smtClean="0"/>
              <a:t>The blackbirding was of Melanesians for labour in Fiji, Samoa and Queensland . It was rare in Polynesia</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22</a:t>
            </a:fld>
            <a:endParaRPr lang="en-AU"/>
          </a:p>
        </p:txBody>
      </p:sp>
    </p:spTree>
    <p:extLst>
      <p:ext uri="{BB962C8B-B14F-4D97-AF65-F5344CB8AC3E}">
        <p14:creationId xmlns:p14="http://schemas.microsoft.com/office/powerpoint/2010/main" val="82917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Raphael and Phyllis Cilento tried to discover the cause of depopulation in the western islands between Wewak and Manus.  Their investigation was physical and linked the decline to nutrition and malaria</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23</a:t>
            </a:fld>
            <a:endParaRPr lang="en-AU"/>
          </a:p>
        </p:txBody>
      </p:sp>
    </p:spTree>
    <p:extLst>
      <p:ext uri="{BB962C8B-B14F-4D97-AF65-F5344CB8AC3E}">
        <p14:creationId xmlns:p14="http://schemas.microsoft.com/office/powerpoint/2010/main" val="410012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My demographic study included population distribution, fertility and mortality and was compared with two groups of people I had studied on Buka Island in 1949.  </a:t>
            </a:r>
          </a:p>
          <a:p>
            <a:endParaRPr lang="en-AU" sz="1400" dirty="0"/>
          </a:p>
          <a:p>
            <a:r>
              <a:rPr lang="en-AU" sz="1400" dirty="0" smtClean="0"/>
              <a:t>This comparison disclosed that infertility in New Ireland was at least four times that in Buka</a:t>
            </a:r>
          </a:p>
          <a:p>
            <a:endParaRPr lang="en-AU" sz="1400" dirty="0"/>
          </a:p>
          <a:p>
            <a:r>
              <a:rPr lang="en-AU" sz="1400" dirty="0" smtClean="0"/>
              <a:t>The X-ray unit was</a:t>
            </a:r>
            <a:r>
              <a:rPr lang="en-AU" sz="1400" baseline="0" dirty="0" smtClean="0"/>
              <a:t> a relic from the army ANGAU unit distributed to the main hospitals</a:t>
            </a:r>
          </a:p>
          <a:p>
            <a:endParaRPr lang="en-AU" sz="1400" dirty="0"/>
          </a:p>
          <a:p>
            <a:endParaRPr lang="en-AU" sz="1400"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24</a:t>
            </a:fld>
            <a:endParaRPr lang="en-AU"/>
          </a:p>
        </p:txBody>
      </p:sp>
    </p:spTree>
    <p:extLst>
      <p:ext uri="{BB962C8B-B14F-4D97-AF65-F5344CB8AC3E}">
        <p14:creationId xmlns:p14="http://schemas.microsoft.com/office/powerpoint/2010/main" val="4206051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I decided to investigate 80 infertile couples in the same manner as infertile couples were being investigated in clinics in Australia at that time.  These investigations were intrusive but were accepted by the people as every family wanted children.  The effectiveness of arsenic injections for Yaws had conditioned the people to believe that white man’s medicine was able to cure most diseases.</a:t>
            </a:r>
          </a:p>
          <a:p>
            <a:endParaRPr lang="en-AU" sz="1000" dirty="0"/>
          </a:p>
          <a:p>
            <a:r>
              <a:rPr lang="en-AU" sz="1400" dirty="0" smtClean="0"/>
              <a:t>Infertility was not looked on as a disease but the traditional medicines they had tried had not provided the family they sought</a:t>
            </a:r>
          </a:p>
          <a:p>
            <a:endParaRPr lang="en-AU" sz="1000" dirty="0"/>
          </a:p>
          <a:p>
            <a:r>
              <a:rPr lang="en-AU" sz="1400" dirty="0" smtClean="0"/>
              <a:t>The Rubens air insufflation test was equivocal so I decided to purchase a </a:t>
            </a:r>
            <a:r>
              <a:rPr lang="en-AU" sz="1400" dirty="0" err="1" smtClean="0"/>
              <a:t>Hudgen’s</a:t>
            </a:r>
            <a:r>
              <a:rPr lang="en-AU" sz="1400" dirty="0" smtClean="0"/>
              <a:t> cannula  to investigate tubal  patency.  X-rays were taken after the injection and repeated the next day.  The spill of dye onto the intestines indicated tubal patency.  </a:t>
            </a:r>
          </a:p>
          <a:p>
            <a:endParaRPr lang="en-AU" sz="1400" dirty="0"/>
          </a:p>
          <a:p>
            <a:r>
              <a:rPr lang="en-AU" sz="1400" dirty="0"/>
              <a:t>Testicular biopsy was done on those without fertile spermatozoa. </a:t>
            </a:r>
          </a:p>
          <a:p>
            <a:r>
              <a:rPr lang="en-AU" sz="1400" dirty="0" smtClean="0"/>
              <a:t>Male infertility  was present but not as significant</a:t>
            </a:r>
            <a:r>
              <a:rPr lang="en-AU" sz="1400" dirty="0"/>
              <a:t>. </a:t>
            </a:r>
            <a:endParaRPr lang="en-AU" sz="1400" dirty="0" smtClean="0"/>
          </a:p>
          <a:p>
            <a:endParaRPr lang="en-AU" sz="1400" dirty="0"/>
          </a:p>
          <a:p>
            <a:r>
              <a:rPr lang="en-AU" sz="1400" dirty="0" smtClean="0"/>
              <a:t>At </a:t>
            </a:r>
            <a:r>
              <a:rPr lang="en-AU" sz="1400" dirty="0"/>
              <a:t>least 4 women became pregnant after this investigation</a:t>
            </a:r>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25</a:t>
            </a:fld>
            <a:endParaRPr lang="en-AU"/>
          </a:p>
        </p:txBody>
      </p:sp>
    </p:spTree>
    <p:extLst>
      <p:ext uri="{BB962C8B-B14F-4D97-AF65-F5344CB8AC3E}">
        <p14:creationId xmlns:p14="http://schemas.microsoft.com/office/powerpoint/2010/main" val="788552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This is the table selected by WHO to indicate the principle findings of my New Ireland  study.  The most significant finding was the high  infant mortality n the inland villages of Solas.  The same level of mortality was found in other studies in other inland areas</a:t>
            </a:r>
          </a:p>
          <a:p>
            <a:endParaRPr lang="en-AU" sz="1400" dirty="0"/>
          </a:p>
          <a:p>
            <a:r>
              <a:rPr lang="en-AU" sz="1400" dirty="0" smtClean="0"/>
              <a:t>It has been suggested that chlamydial infection might have been the cause however chlamydia had not been identified as a cause of infertility in 1953. More relevant, Chlamydia is not  sensitive to penicillin </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26</a:t>
            </a:fld>
            <a:endParaRPr lang="en-AU"/>
          </a:p>
        </p:txBody>
      </p:sp>
    </p:spTree>
    <p:extLst>
      <p:ext uri="{BB962C8B-B14F-4D97-AF65-F5344CB8AC3E}">
        <p14:creationId xmlns:p14="http://schemas.microsoft.com/office/powerpoint/2010/main" val="1534193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400" b="1" dirty="0" smtClean="0"/>
              <a:t>	TABAR	</a:t>
            </a:r>
            <a:r>
              <a:rPr lang="en-AU" altLang="en-US" sz="1400" b="1" dirty="0"/>
              <a:t> </a:t>
            </a:r>
            <a:r>
              <a:rPr lang="en-AU" altLang="en-US" sz="1400" b="1" dirty="0" smtClean="0"/>
              <a:t>        TIGAK		HAKU (Nth Buka)</a:t>
            </a:r>
          </a:p>
          <a:p>
            <a:endParaRPr lang="en-AU" altLang="en-US" sz="1400" b="1" dirty="0"/>
          </a:p>
          <a:p>
            <a:r>
              <a:rPr lang="en-AU" altLang="en-US" sz="1400" b="1" dirty="0" smtClean="0"/>
              <a:t>1953  </a:t>
            </a:r>
            <a:r>
              <a:rPr lang="en-AU" altLang="en-US" sz="1400" b="1" dirty="0"/>
              <a:t>	  1466	  </a:t>
            </a:r>
            <a:r>
              <a:rPr lang="en-AU" altLang="en-US" sz="1400" b="1" dirty="0" smtClean="0"/>
              <a:t>         814</a:t>
            </a:r>
            <a:r>
              <a:rPr lang="en-AU" altLang="en-US" sz="1400" b="1" dirty="0"/>
              <a:t>	</a:t>
            </a:r>
            <a:r>
              <a:rPr lang="en-AU" altLang="en-US" sz="1400" b="1" dirty="0" smtClean="0"/>
              <a:t>	2050</a:t>
            </a:r>
            <a:endParaRPr lang="en-AU" altLang="en-US" sz="1400" b="1" dirty="0"/>
          </a:p>
          <a:p>
            <a:r>
              <a:rPr lang="en-US" altLang="en-US" sz="1400" b="1" dirty="0" smtClean="0"/>
              <a:t>1972	  2070	         1220		3810</a:t>
            </a:r>
          </a:p>
          <a:p>
            <a:r>
              <a:rPr lang="en-US" altLang="en-US" sz="1400" b="1" dirty="0" smtClean="0"/>
              <a:t>2000	  4170               now urban	8175</a:t>
            </a:r>
          </a:p>
          <a:p>
            <a:endParaRPr lang="en-US" altLang="en-US" sz="1400" dirty="0" smtClean="0"/>
          </a:p>
          <a:p>
            <a:endParaRPr lang="en-US" altLang="en-US" sz="1400" dirty="0"/>
          </a:p>
          <a:p>
            <a:r>
              <a:rPr lang="en-US" altLang="en-US" sz="1400" dirty="0" smtClean="0"/>
              <a:t>The health measures applied in all districts and in particular vaccination, anti-</a:t>
            </a:r>
            <a:r>
              <a:rPr lang="en-US" altLang="en-US" sz="1400" dirty="0" err="1" smtClean="0"/>
              <a:t>malarials</a:t>
            </a:r>
            <a:r>
              <a:rPr lang="en-US" altLang="en-US" sz="1400" dirty="0" smtClean="0"/>
              <a:t>, </a:t>
            </a:r>
            <a:r>
              <a:rPr lang="en-US" altLang="en-US" sz="1400" dirty="0" err="1" smtClean="0"/>
              <a:t>sulphonamides</a:t>
            </a:r>
            <a:r>
              <a:rPr lang="en-US" altLang="en-US" sz="1400" dirty="0" smtClean="0"/>
              <a:t> and antibiotics along with infant and maternal  welfare services  significantly </a:t>
            </a:r>
            <a:r>
              <a:rPr lang="en-US" altLang="en-US" sz="1400" dirty="0"/>
              <a:t>lowered </a:t>
            </a:r>
            <a:r>
              <a:rPr lang="en-US" altLang="en-US" sz="1400" dirty="0" smtClean="0"/>
              <a:t>mortality.</a:t>
            </a:r>
          </a:p>
          <a:p>
            <a:endParaRPr lang="en-US" altLang="en-US" sz="1400" dirty="0"/>
          </a:p>
          <a:p>
            <a:r>
              <a:rPr lang="en-US" altLang="en-US" sz="1400" dirty="0" smtClean="0"/>
              <a:t>Effective treatment of </a:t>
            </a:r>
            <a:r>
              <a:rPr lang="en-US" altLang="en-US" sz="1400" dirty="0" err="1" smtClean="0"/>
              <a:t>gonorrhoea</a:t>
            </a:r>
            <a:r>
              <a:rPr lang="en-US" altLang="en-US" sz="1400" dirty="0" smtClean="0"/>
              <a:t> and the disappearance of traditional child spacing enhanced fertility.  </a:t>
            </a:r>
          </a:p>
          <a:p>
            <a:endParaRPr lang="en-US" altLang="en-US" sz="1400" dirty="0"/>
          </a:p>
          <a:p>
            <a:r>
              <a:rPr lang="en-US" altLang="en-US" sz="1400" dirty="0" smtClean="0"/>
              <a:t> There was no fertility transition even though contraceptives were available from maternity clinics.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4927" indent="-301895" eaLnBrk="0" hangingPunct="0">
              <a:defRPr>
                <a:solidFill>
                  <a:schemeClr val="tx1"/>
                </a:solidFill>
                <a:latin typeface="Arial" charset="0"/>
              </a:defRPr>
            </a:lvl2pPr>
            <a:lvl3pPr marL="1207580" indent="-241516" eaLnBrk="0" hangingPunct="0">
              <a:defRPr>
                <a:solidFill>
                  <a:schemeClr val="tx1"/>
                </a:solidFill>
                <a:latin typeface="Arial" charset="0"/>
              </a:defRPr>
            </a:lvl3pPr>
            <a:lvl4pPr marL="1690611" indent="-241516" eaLnBrk="0" hangingPunct="0">
              <a:defRPr>
                <a:solidFill>
                  <a:schemeClr val="tx1"/>
                </a:solidFill>
                <a:latin typeface="Arial" charset="0"/>
              </a:defRPr>
            </a:lvl4pPr>
            <a:lvl5pPr marL="2173643" indent="-241516" eaLnBrk="0" hangingPunct="0">
              <a:defRPr>
                <a:solidFill>
                  <a:schemeClr val="tx1"/>
                </a:solidFill>
                <a:latin typeface="Arial" charset="0"/>
              </a:defRPr>
            </a:lvl5pPr>
            <a:lvl6pPr marL="2656675" indent="-241516" eaLnBrk="0" fontAlgn="base" hangingPunct="0">
              <a:spcBef>
                <a:spcPct val="0"/>
              </a:spcBef>
              <a:spcAft>
                <a:spcPct val="0"/>
              </a:spcAft>
              <a:defRPr>
                <a:solidFill>
                  <a:schemeClr val="tx1"/>
                </a:solidFill>
                <a:latin typeface="Arial" charset="0"/>
              </a:defRPr>
            </a:lvl6pPr>
            <a:lvl7pPr marL="3139707" indent="-241516" eaLnBrk="0" fontAlgn="base" hangingPunct="0">
              <a:spcBef>
                <a:spcPct val="0"/>
              </a:spcBef>
              <a:spcAft>
                <a:spcPct val="0"/>
              </a:spcAft>
              <a:defRPr>
                <a:solidFill>
                  <a:schemeClr val="tx1"/>
                </a:solidFill>
                <a:latin typeface="Arial" charset="0"/>
              </a:defRPr>
            </a:lvl7pPr>
            <a:lvl8pPr marL="3622739" indent="-241516" eaLnBrk="0" fontAlgn="base" hangingPunct="0">
              <a:spcBef>
                <a:spcPct val="0"/>
              </a:spcBef>
              <a:spcAft>
                <a:spcPct val="0"/>
              </a:spcAft>
              <a:defRPr>
                <a:solidFill>
                  <a:schemeClr val="tx1"/>
                </a:solidFill>
                <a:latin typeface="Arial" charset="0"/>
              </a:defRPr>
            </a:lvl8pPr>
            <a:lvl9pPr marL="4105770" indent="-241516" eaLnBrk="0" fontAlgn="base" hangingPunct="0">
              <a:spcBef>
                <a:spcPct val="0"/>
              </a:spcBef>
              <a:spcAft>
                <a:spcPct val="0"/>
              </a:spcAft>
              <a:defRPr>
                <a:solidFill>
                  <a:schemeClr val="tx1"/>
                </a:solidFill>
                <a:latin typeface="Arial" charset="0"/>
              </a:defRPr>
            </a:lvl9pPr>
          </a:lstStyle>
          <a:p>
            <a:pPr eaLnBrk="1" hangingPunct="1"/>
            <a:fld id="{ECD03E4A-03FA-4388-8626-2D82881AD7C8}" type="slidenum">
              <a:rPr lang="en-US" altLang="en-US" smtClean="0"/>
              <a:pPr eaLnBrk="1" hangingPunct="1"/>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WHO Technical Report Series No. 582: The Epidemiology of infertility. Report of a WHO Scientific group. Geneva 1975</a:t>
            </a:r>
          </a:p>
          <a:p>
            <a:endParaRPr lang="en-AU" sz="1400" dirty="0"/>
          </a:p>
          <a:p>
            <a:r>
              <a:rPr lang="en-AU" sz="1400" dirty="0" smtClean="0"/>
              <a:t>This </a:t>
            </a:r>
            <a:r>
              <a:rPr lang="en-AU" sz="1400" dirty="0"/>
              <a:t>comment indicates the seminal nature of my study.  This same opinion was also expressed by other authorities on the subject</a:t>
            </a:r>
            <a:endParaRPr lang="en-AU" sz="1400" dirty="0" smtClean="0"/>
          </a:p>
          <a:p>
            <a:endParaRPr lang="en-AU" sz="1400" dirty="0"/>
          </a:p>
          <a:p>
            <a:r>
              <a:rPr lang="en-AU" sz="1400" dirty="0" smtClean="0"/>
              <a:t>The</a:t>
            </a:r>
            <a:r>
              <a:rPr lang="en-AU" sz="1400" baseline="0" dirty="0" smtClean="0"/>
              <a:t> world wide use of penicillin for Yaws eradication and treatment of infections made it impossible for this study to be undertaken anywhere else in the world; it had to be done when it was done or it could not be done</a:t>
            </a:r>
          </a:p>
          <a:p>
            <a:endParaRPr lang="en-AU" sz="1400" dirty="0"/>
          </a:p>
          <a:p>
            <a:r>
              <a:rPr lang="en-AU" sz="1400" dirty="0" smtClean="0"/>
              <a:t>In 1960 Professor Peter Pirie of the East West Centre</a:t>
            </a:r>
            <a:r>
              <a:rPr lang="en-AU" sz="1400" dirty="0"/>
              <a:t> </a:t>
            </a:r>
            <a:r>
              <a:rPr lang="en-AU" sz="1400" dirty="0" smtClean="0"/>
              <a:t>read my thesis . He then confirmed  the impact of gonorrhoea  in Hawaii and eastern Polynesia </a:t>
            </a:r>
            <a:endParaRPr lang="en-AU" sz="1400" dirty="0"/>
          </a:p>
          <a:p>
            <a:endParaRPr lang="en-AU" sz="1400" dirty="0" smtClean="0"/>
          </a:p>
        </p:txBody>
      </p:sp>
      <p:sp>
        <p:nvSpPr>
          <p:cNvPr id="4" name="Slide Number Placeholder 3"/>
          <p:cNvSpPr>
            <a:spLocks noGrp="1"/>
          </p:cNvSpPr>
          <p:nvPr>
            <p:ph type="sldNum" sz="quarter" idx="10"/>
          </p:nvPr>
        </p:nvSpPr>
        <p:spPr/>
        <p:txBody>
          <a:bodyPr/>
          <a:lstStyle/>
          <a:p>
            <a:fld id="{507CD8D1-6A15-4C3C-B17B-271D8A6614B4}" type="slidenum">
              <a:rPr lang="en-AU" smtClean="0"/>
              <a:t>28</a:t>
            </a:fld>
            <a:endParaRPr lang="en-AU"/>
          </a:p>
        </p:txBody>
      </p:sp>
    </p:spTree>
    <p:extLst>
      <p:ext uri="{BB962C8B-B14F-4D97-AF65-F5344CB8AC3E}">
        <p14:creationId xmlns:p14="http://schemas.microsoft.com/office/powerpoint/2010/main" val="10037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Wright P &amp; Pirie P:  A false fertility transition: the case of American blacks.  Paper of the East West Population Institute No. 90. </a:t>
            </a:r>
            <a:r>
              <a:rPr lang="en-AU" i="1" smtClean="0"/>
              <a:t>February 1984</a:t>
            </a:r>
            <a:endParaRPr lang="en-AU" i="1" dirty="0" smtClean="0"/>
          </a:p>
          <a:p>
            <a:endParaRPr lang="en-AU" sz="1400" dirty="0"/>
          </a:p>
          <a:p>
            <a:r>
              <a:rPr lang="en-AU" sz="1400" dirty="0" smtClean="0"/>
              <a:t>Pirie ,Professor of Geography University of Hawaii ,only realised the significance of gonorrhoea when he read my thesis on depopulation</a:t>
            </a:r>
            <a:r>
              <a:rPr lang="en-AU" sz="1400" baseline="0" dirty="0" smtClean="0"/>
              <a:t> in 1958.  </a:t>
            </a:r>
          </a:p>
          <a:p>
            <a:endParaRPr lang="en-AU" sz="1400" baseline="0" dirty="0" smtClean="0"/>
          </a:p>
          <a:p>
            <a:r>
              <a:rPr lang="en-AU" sz="1400" dirty="0" smtClean="0"/>
              <a:t>With Wright</a:t>
            </a:r>
            <a:r>
              <a:rPr lang="en-AU" sz="1400" dirty="0"/>
              <a:t>, Professor of Earth Sciences </a:t>
            </a:r>
            <a:r>
              <a:rPr lang="en-AU" sz="1400" dirty="0" smtClean="0"/>
              <a:t>,Pirie was able to separate and correlate  fertility statistics of American Blacks in South Carolina, Georgia, Florida, Mississippi, Alabama and Louisiana.</a:t>
            </a:r>
          </a:p>
          <a:p>
            <a:endParaRPr lang="en-AU" sz="1400" dirty="0"/>
          </a:p>
          <a:p>
            <a:r>
              <a:rPr lang="en-AU" sz="1400" dirty="0" smtClean="0"/>
              <a:t>It is probable that the same phenomenon occurred in other countries  and societies, either in a particular group or as a whole.</a:t>
            </a:r>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29</a:t>
            </a:fld>
            <a:endParaRPr lang="en-AU"/>
          </a:p>
        </p:txBody>
      </p:sp>
    </p:spTree>
    <p:extLst>
      <p:ext uri="{BB962C8B-B14F-4D97-AF65-F5344CB8AC3E}">
        <p14:creationId xmlns:p14="http://schemas.microsoft.com/office/powerpoint/2010/main" val="261421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Diaz	Crew forced him to turn back opposite Madagascar</a:t>
            </a:r>
          </a:p>
          <a:p>
            <a:endParaRPr lang="en-AU" sz="1400" dirty="0" smtClean="0"/>
          </a:p>
          <a:p>
            <a:r>
              <a:rPr lang="en-AU" sz="1400" dirty="0" smtClean="0"/>
              <a:t>Columbus	</a:t>
            </a:r>
            <a:r>
              <a:rPr lang="en-AU" sz="1400" dirty="0"/>
              <a:t>1st </a:t>
            </a:r>
            <a:r>
              <a:rPr lang="en-AU" sz="1400" dirty="0" smtClean="0"/>
              <a:t>voyage; visited only Bahamas ,Hispaniola and Cuba </a:t>
            </a:r>
            <a:r>
              <a:rPr lang="en-AU" sz="1400" dirty="0"/>
              <a:t>	</a:t>
            </a:r>
            <a:r>
              <a:rPr lang="en-AU" sz="1400" dirty="0" smtClean="0"/>
              <a:t>Found inviting beaches and willing maidens</a:t>
            </a:r>
          </a:p>
          <a:p>
            <a:endParaRPr lang="en-AU" sz="1400" dirty="0" smtClean="0"/>
          </a:p>
          <a:p>
            <a:r>
              <a:rPr lang="en-AU" sz="1400" dirty="0" smtClean="0"/>
              <a:t>	Santa </a:t>
            </a:r>
            <a:r>
              <a:rPr lang="en-AU" sz="1400" dirty="0"/>
              <a:t>Maria, a carrack with two masts.  </a:t>
            </a:r>
            <a:r>
              <a:rPr lang="en-AU" sz="1400" dirty="0" smtClean="0"/>
              <a:t>		La </a:t>
            </a:r>
            <a:r>
              <a:rPr lang="en-AU" sz="1400" dirty="0" err="1"/>
              <a:t>Pinta</a:t>
            </a:r>
            <a:r>
              <a:rPr lang="en-AU" sz="1400" dirty="0"/>
              <a:t> and Le Nina were smaller </a:t>
            </a:r>
            <a:r>
              <a:rPr lang="en-AU" sz="1400" dirty="0" err="1"/>
              <a:t>caravelles</a:t>
            </a:r>
            <a:endParaRPr lang="en-AU" sz="1400" dirty="0"/>
          </a:p>
          <a:p>
            <a:endParaRPr lang="en-AU" sz="1400" dirty="0" smtClean="0"/>
          </a:p>
          <a:p>
            <a:r>
              <a:rPr lang="en-AU" sz="1400" dirty="0"/>
              <a:t>	</a:t>
            </a:r>
            <a:r>
              <a:rPr lang="en-AU" sz="1400" dirty="0" err="1" smtClean="0"/>
              <a:t>Pinta</a:t>
            </a:r>
            <a:r>
              <a:rPr lang="en-AU" sz="1400" dirty="0" smtClean="0"/>
              <a:t> wrecked Christmas day, 1492; 39 men left La </a:t>
            </a:r>
            <a:r>
              <a:rPr lang="en-AU" sz="1400" dirty="0" err="1" smtClean="0"/>
              <a:t>Navidad</a:t>
            </a:r>
            <a:endParaRPr lang="en-AU" sz="1400" dirty="0" smtClean="0"/>
          </a:p>
          <a:p>
            <a:endParaRPr lang="en-AU" sz="1400" dirty="0" smtClean="0"/>
          </a:p>
          <a:p>
            <a:r>
              <a:rPr lang="en-AU" sz="1400" dirty="0"/>
              <a:t>Da Gama	Landed in Goa and Calcutta</a:t>
            </a:r>
          </a:p>
          <a:p>
            <a:r>
              <a:rPr lang="en-AU" sz="1400" dirty="0" smtClean="0"/>
              <a:t>	</a:t>
            </a:r>
          </a:p>
          <a:p>
            <a:r>
              <a:rPr lang="en-AU" sz="1400" dirty="0" smtClean="0"/>
              <a:t>Columbus	2</a:t>
            </a:r>
            <a:r>
              <a:rPr lang="en-AU" sz="1400" baseline="30000" dirty="0" smtClean="0"/>
              <a:t>nd</a:t>
            </a:r>
            <a:r>
              <a:rPr lang="en-AU" sz="1400" baseline="0" dirty="0" smtClean="0"/>
              <a:t>  voyage the 39</a:t>
            </a:r>
            <a:r>
              <a:rPr lang="en-AU" sz="1400" dirty="0" smtClean="0"/>
              <a:t>  Sailors had been killed with violent 	retribution</a:t>
            </a:r>
          </a:p>
          <a:p>
            <a:r>
              <a:rPr lang="en-AU" sz="1400" dirty="0" smtClean="0"/>
              <a:t>	3</a:t>
            </a:r>
            <a:r>
              <a:rPr lang="en-AU" sz="1400" baseline="30000" dirty="0" smtClean="0"/>
              <a:t>rd </a:t>
            </a:r>
            <a:r>
              <a:rPr lang="en-AU" sz="1400" dirty="0" smtClean="0"/>
              <a:t> voyage reached coast of Venezuela</a:t>
            </a:r>
          </a:p>
          <a:p>
            <a:r>
              <a:rPr lang="en-AU" sz="1400" dirty="0"/>
              <a:t>	</a:t>
            </a:r>
            <a:r>
              <a:rPr lang="en-AU" sz="1400" dirty="0" smtClean="0"/>
              <a:t>4</a:t>
            </a:r>
            <a:r>
              <a:rPr lang="en-AU" sz="1400" baseline="30000" dirty="0" smtClean="0"/>
              <a:t>th</a:t>
            </a:r>
            <a:r>
              <a:rPr lang="en-AU" sz="1400" baseline="0" dirty="0" smtClean="0"/>
              <a:t>  voyage landed Central America</a:t>
            </a:r>
          </a:p>
          <a:p>
            <a:endParaRPr lang="en-AU" sz="1400" dirty="0" smtClean="0"/>
          </a:p>
          <a:p>
            <a:endParaRPr lang="en-AU" sz="1400" dirty="0" smtClean="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3</a:t>
            </a:fld>
            <a:endParaRPr lang="en-AU"/>
          </a:p>
        </p:txBody>
      </p:sp>
    </p:spTree>
    <p:extLst>
      <p:ext uri="{BB962C8B-B14F-4D97-AF65-F5344CB8AC3E}">
        <p14:creationId xmlns:p14="http://schemas.microsoft.com/office/powerpoint/2010/main" val="4264976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Where venereal disease was mentioned by lay observers it was one that could be seen without investigation such as syphilis and granuloma </a:t>
            </a:r>
            <a:r>
              <a:rPr lang="en-AU" sz="1400" dirty="0" err="1" smtClean="0"/>
              <a:t>venereum</a:t>
            </a:r>
            <a:endParaRPr lang="en-AU" sz="1400" dirty="0" smtClean="0"/>
          </a:p>
          <a:p>
            <a:endParaRPr lang="en-AU" sz="1400" dirty="0" smtClean="0"/>
          </a:p>
          <a:p>
            <a:r>
              <a:rPr lang="en-AU" sz="1400" dirty="0" smtClean="0"/>
              <a:t>Gonorrhoea came, did its damage then the individual  considered themselves cured.  However conception failed to occur in an apparently healthy woman</a:t>
            </a:r>
          </a:p>
          <a:p>
            <a:endParaRPr lang="en-AU" sz="1400" dirty="0"/>
          </a:p>
          <a:p>
            <a:r>
              <a:rPr lang="en-AU" sz="1400" dirty="0"/>
              <a:t>Gonorrhoea was </a:t>
            </a:r>
            <a:r>
              <a:rPr lang="en-AU" sz="1400" dirty="0" smtClean="0"/>
              <a:t>  in due course </a:t>
            </a:r>
            <a:r>
              <a:rPr lang="en-AU" sz="1400" dirty="0"/>
              <a:t>implicated as a cause of infertility in most countries in the developing world and by inference caused population decline throughout the southern hemisphere and North America during the process of invasion and occupation over the 400 to 100 </a:t>
            </a:r>
            <a:r>
              <a:rPr lang="en-AU" sz="1400" dirty="0" smtClean="0"/>
              <a:t>years </a:t>
            </a:r>
            <a:r>
              <a:rPr lang="en-AU" sz="1400" dirty="0"/>
              <a:t>until penicillin was discovered.</a:t>
            </a:r>
          </a:p>
          <a:p>
            <a:endParaRPr lang="en-AU" sz="1400" dirty="0" smtClean="0"/>
          </a:p>
          <a:p>
            <a:r>
              <a:rPr lang="en-AU" sz="1400" dirty="0"/>
              <a:t>The impact of gonorrhoea has </a:t>
            </a:r>
            <a:r>
              <a:rPr lang="en-AU" sz="1400" dirty="0" smtClean="0"/>
              <a:t>long been </a:t>
            </a:r>
            <a:r>
              <a:rPr lang="en-AU" sz="1400" dirty="0"/>
              <a:t>under estimated. </a:t>
            </a:r>
          </a:p>
          <a:p>
            <a:endParaRPr lang="en-AU" sz="1400" dirty="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30</a:t>
            </a:fld>
            <a:endParaRPr lang="en-AU"/>
          </a:p>
        </p:txBody>
      </p:sp>
    </p:spTree>
    <p:extLst>
      <p:ext uri="{BB962C8B-B14F-4D97-AF65-F5344CB8AC3E}">
        <p14:creationId xmlns:p14="http://schemas.microsoft.com/office/powerpoint/2010/main" val="3668650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Penicillin came into general use when the war finished.  It was more efficient than the sulphonamides in curing gonorrhoeal infections</a:t>
            </a:r>
          </a:p>
          <a:p>
            <a:endParaRPr lang="en-AU" sz="1400" dirty="0"/>
          </a:p>
          <a:p>
            <a:r>
              <a:rPr lang="en-AU" sz="1400" dirty="0" smtClean="0"/>
              <a:t>The contraceptive pill became generally available in 1960. Its use was and still is strongly rejected by the Catholic Church.</a:t>
            </a:r>
          </a:p>
          <a:p>
            <a:endParaRPr lang="en-AU" sz="1400" dirty="0"/>
          </a:p>
          <a:p>
            <a:r>
              <a:rPr lang="en-AU" sz="1400" dirty="0" smtClean="0"/>
              <a:t>In PNG the national leaders rejected the pill as they considered a rapid increase in population would be of more value than a slowly growing community.</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31</a:t>
            </a:fld>
            <a:endParaRPr lang="en-AU"/>
          </a:p>
        </p:txBody>
      </p:sp>
    </p:spTree>
    <p:extLst>
      <p:ext uri="{BB962C8B-B14F-4D97-AF65-F5344CB8AC3E}">
        <p14:creationId xmlns:p14="http://schemas.microsoft.com/office/powerpoint/2010/main" val="893486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It may not be</a:t>
            </a:r>
            <a:r>
              <a:rPr lang="en-AU" sz="1400" baseline="0" dirty="0" smtClean="0"/>
              <a:t> possible to prove this final statement.  It is based on the change of fertility that Pirie was able to identify in American blacks</a:t>
            </a:r>
            <a:r>
              <a:rPr lang="en-AU" sz="1400" dirty="0" smtClean="0"/>
              <a:t> matching the detailed microcosm of my studies in New Ireland</a:t>
            </a:r>
            <a:endParaRPr lang="en-AU" sz="1400" baseline="0" dirty="0" smtClean="0"/>
          </a:p>
          <a:p>
            <a:endParaRPr lang="en-AU" sz="1400" dirty="0"/>
          </a:p>
          <a:p>
            <a:r>
              <a:rPr lang="en-AU" sz="1400" dirty="0" smtClean="0"/>
              <a:t>In Tabar the population nadir was  in 1951 the year after mass  penicillin that eradicated gonorrhoea and yaws.</a:t>
            </a:r>
          </a:p>
          <a:p>
            <a:endParaRPr lang="en-AU" sz="1400" dirty="0"/>
          </a:p>
          <a:p>
            <a:r>
              <a:rPr lang="en-AU" sz="1400" dirty="0" smtClean="0"/>
              <a:t>After 15 years the annual population increase in New Ireland matched  then exceeded that of PNG as a whole.</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32</a:t>
            </a:fld>
            <a:endParaRPr lang="en-AU"/>
          </a:p>
        </p:txBody>
      </p:sp>
    </p:spTree>
    <p:extLst>
      <p:ext uri="{BB962C8B-B14F-4D97-AF65-F5344CB8AC3E}">
        <p14:creationId xmlns:p14="http://schemas.microsoft.com/office/powerpoint/2010/main" val="347663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827088"/>
            <a:ext cx="5008562" cy="3757612"/>
          </a:xfrm>
        </p:spPr>
      </p:sp>
      <p:sp>
        <p:nvSpPr>
          <p:cNvPr id="3" name="Notes Placeholder 2"/>
          <p:cNvSpPr>
            <a:spLocks noGrp="1"/>
          </p:cNvSpPr>
          <p:nvPr>
            <p:ph type="body" idx="1"/>
          </p:nvPr>
        </p:nvSpPr>
        <p:spPr/>
        <p:txBody>
          <a:bodyPr/>
          <a:lstStyle/>
          <a:p>
            <a:r>
              <a:rPr lang="en-AU" dirty="0" smtClean="0"/>
              <a:t>A hypothetical projection of the Tabar population if there had been no infection with gonorrhoea during the 19</a:t>
            </a:r>
            <a:r>
              <a:rPr lang="en-AU" baseline="30000" dirty="0" smtClean="0"/>
              <a:t>th</a:t>
            </a:r>
            <a:r>
              <a:rPr lang="en-AU" dirty="0" smtClean="0"/>
              <a:t> century based on the recorded population change in the Papuan areas where there was no gonorrhoea endemic and also compared with the actual population change in Tabar.</a:t>
            </a:r>
          </a:p>
          <a:p>
            <a:endParaRPr lang="en-AU" dirty="0" smtClean="0"/>
          </a:p>
          <a:p>
            <a:r>
              <a:rPr lang="en-AU" dirty="0" smtClean="0"/>
              <a:t>The</a:t>
            </a:r>
            <a:r>
              <a:rPr lang="en-AU" baseline="0" dirty="0" smtClean="0"/>
              <a:t> gradient matches the worldwide projection of population of the developing world.</a:t>
            </a:r>
            <a:endParaRPr lang="en-AU" dirty="0"/>
          </a:p>
        </p:txBody>
      </p:sp>
      <p:sp>
        <p:nvSpPr>
          <p:cNvPr id="4" name="Slide Number Placeholder 3"/>
          <p:cNvSpPr>
            <a:spLocks noGrp="1"/>
          </p:cNvSpPr>
          <p:nvPr>
            <p:ph type="sldNum" sz="quarter" idx="10"/>
          </p:nvPr>
        </p:nvSpPr>
        <p:spPr/>
        <p:txBody>
          <a:bodyPr/>
          <a:lstStyle/>
          <a:p>
            <a:fld id="{1AED3713-EF91-4397-8E20-F5E3D330B5DF}" type="slidenum">
              <a:rPr lang="en-AU" smtClean="0"/>
              <a:t>33</a:t>
            </a:fld>
            <a:endParaRPr lang="en-AU"/>
          </a:p>
        </p:txBody>
      </p:sp>
    </p:spTree>
    <p:extLst>
      <p:ext uri="{BB962C8B-B14F-4D97-AF65-F5344CB8AC3E}">
        <p14:creationId xmlns:p14="http://schemas.microsoft.com/office/powerpoint/2010/main" val="3743887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The world population growth took off after 1950, this is defined in Australia as the “baby boom”.  The change in the population in Australia is included in the developed world where the widespread use of the contraceptive pill was widespread  </a:t>
            </a:r>
          </a:p>
          <a:p>
            <a:endParaRPr lang="en-AU" sz="1400" dirty="0"/>
          </a:p>
          <a:p>
            <a:r>
              <a:rPr lang="en-AU" sz="1400" dirty="0" smtClean="0"/>
              <a:t>The rate of growth of the developing world exceeds the rate of growth from the baby boom in spite of the inclusion of China with a one child policy  within the developing world.  </a:t>
            </a:r>
          </a:p>
          <a:p>
            <a:endParaRPr lang="en-AU" sz="1400" dirty="0"/>
          </a:p>
          <a:p>
            <a:r>
              <a:rPr lang="en-AU" sz="1600" b="1" dirty="0" smtClean="0"/>
              <a:t>           Two factors have worked together world wide</a:t>
            </a:r>
          </a:p>
          <a:p>
            <a:endParaRPr lang="en-AU" sz="1400" dirty="0"/>
          </a:p>
          <a:p>
            <a:r>
              <a:rPr lang="en-AU" sz="1600" b="1" dirty="0" smtClean="0"/>
              <a:t>The initial </a:t>
            </a:r>
            <a:r>
              <a:rPr lang="en-AU" sz="1600" b="1" dirty="0" err="1" smtClean="0"/>
              <a:t>postwar</a:t>
            </a:r>
            <a:r>
              <a:rPr lang="en-AU" sz="1600" b="1" dirty="0" smtClean="0"/>
              <a:t> baby boom associated with the rising number of new couples </a:t>
            </a:r>
          </a:p>
          <a:p>
            <a:r>
              <a:rPr lang="en-AU" sz="1400" dirty="0" smtClean="0"/>
              <a:t>		and </a:t>
            </a:r>
          </a:p>
          <a:p>
            <a:endParaRPr lang="en-AU" sz="1400" dirty="0"/>
          </a:p>
          <a:p>
            <a:r>
              <a:rPr lang="en-AU" sz="1600" b="1" dirty="0" smtClean="0"/>
              <a:t>The effective treatment of gonorrhoea the principle controller of population growth over the centuries from the Iberian invasion of the southern hemisphere  during the 16</a:t>
            </a:r>
            <a:r>
              <a:rPr lang="en-AU" sz="1600" b="1" baseline="30000" dirty="0" smtClean="0"/>
              <a:t>th</a:t>
            </a:r>
            <a:r>
              <a:rPr lang="en-AU" sz="1600" b="1" dirty="0" smtClean="0"/>
              <a:t> century through to the middle of the 20</a:t>
            </a:r>
            <a:r>
              <a:rPr lang="en-AU" sz="1600" b="1" baseline="30000" dirty="0" smtClean="0"/>
              <a:t>th</a:t>
            </a:r>
            <a:r>
              <a:rPr lang="en-AU" sz="1600" b="1" dirty="0" smtClean="0"/>
              <a:t> century</a:t>
            </a:r>
            <a:endParaRPr lang="en-AU" sz="1600" b="1" dirty="0"/>
          </a:p>
        </p:txBody>
      </p:sp>
      <p:sp>
        <p:nvSpPr>
          <p:cNvPr id="4" name="Slide Number Placeholder 3"/>
          <p:cNvSpPr>
            <a:spLocks noGrp="1"/>
          </p:cNvSpPr>
          <p:nvPr>
            <p:ph type="sldNum" sz="quarter" idx="10"/>
          </p:nvPr>
        </p:nvSpPr>
        <p:spPr/>
        <p:txBody>
          <a:bodyPr/>
          <a:lstStyle/>
          <a:p>
            <a:fld id="{507CD8D1-6A15-4C3C-B17B-271D8A6614B4}" type="slidenum">
              <a:rPr lang="en-AU" smtClean="0"/>
              <a:t>34</a:t>
            </a:fld>
            <a:endParaRPr lang="en-AU"/>
          </a:p>
        </p:txBody>
      </p:sp>
    </p:spTree>
    <p:extLst>
      <p:ext uri="{BB962C8B-B14F-4D97-AF65-F5344CB8AC3E}">
        <p14:creationId xmlns:p14="http://schemas.microsoft.com/office/powerpoint/2010/main" val="3784551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35</a:t>
            </a:fld>
            <a:endParaRPr lang="en-AU"/>
          </a:p>
        </p:txBody>
      </p:sp>
    </p:spTree>
    <p:extLst>
      <p:ext uri="{BB962C8B-B14F-4D97-AF65-F5344CB8AC3E}">
        <p14:creationId xmlns:p14="http://schemas.microsoft.com/office/powerpoint/2010/main" val="261125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Catholics and Muslims in all countries apply ineffective methods of birth control and their proportion related to the rest of the community is a microcosm of the world scene when one compares developed and undeveloped population growth</a:t>
            </a:r>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36</a:t>
            </a:fld>
            <a:endParaRPr lang="en-AU"/>
          </a:p>
        </p:txBody>
      </p:sp>
    </p:spTree>
    <p:extLst>
      <p:ext uri="{BB962C8B-B14F-4D97-AF65-F5344CB8AC3E}">
        <p14:creationId xmlns:p14="http://schemas.microsoft.com/office/powerpoint/2010/main" val="1095237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 adequately nourished women has a gestational span of 30 years</a:t>
            </a:r>
          </a:p>
          <a:p>
            <a:r>
              <a:rPr lang="en-AU" dirty="0" smtClean="0"/>
              <a:t>Unimpaired familial intercourse with lactational control of ovulation results in a birth every 16 months.</a:t>
            </a:r>
          </a:p>
          <a:p>
            <a:r>
              <a:rPr lang="en-AU" dirty="0" smtClean="0"/>
              <a:t>Women with multiple </a:t>
            </a:r>
            <a:r>
              <a:rPr lang="en-AU" dirty="0" err="1" smtClean="0"/>
              <a:t>multiple</a:t>
            </a:r>
            <a:r>
              <a:rPr lang="en-AU" dirty="0" smtClean="0"/>
              <a:t> births have produced over 50 children</a:t>
            </a:r>
          </a:p>
          <a:p>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37</a:t>
            </a:fld>
            <a:endParaRPr lang="en-AU"/>
          </a:p>
        </p:txBody>
      </p:sp>
    </p:spTree>
    <p:extLst>
      <p:ext uri="{BB962C8B-B14F-4D97-AF65-F5344CB8AC3E}">
        <p14:creationId xmlns:p14="http://schemas.microsoft.com/office/powerpoint/2010/main" val="210372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Smallpox, dysentery, pneumonia spread to communities well beyond physical contact</a:t>
            </a:r>
          </a:p>
          <a:p>
            <a:endParaRPr lang="en-AU" sz="800" dirty="0"/>
          </a:p>
          <a:p>
            <a:r>
              <a:rPr lang="en-AU" sz="1400" dirty="0" smtClean="0"/>
              <a:t>Estimated 25% of sailors were infected with venereal disease</a:t>
            </a:r>
          </a:p>
          <a:p>
            <a:endParaRPr lang="en-AU" sz="900" dirty="0" smtClean="0"/>
          </a:p>
          <a:p>
            <a:r>
              <a:rPr lang="en-AU" sz="1400" dirty="0" smtClean="0"/>
              <a:t>Colonists in all countries endeavoured to exploit the land with</a:t>
            </a:r>
            <a:r>
              <a:rPr lang="en-AU" sz="1400" baseline="0" dirty="0" smtClean="0"/>
              <a:t> plantations</a:t>
            </a:r>
          </a:p>
          <a:p>
            <a:endParaRPr lang="en-AU" sz="1000" baseline="0" dirty="0" smtClean="0"/>
          </a:p>
          <a:p>
            <a:r>
              <a:rPr lang="en-AU" sz="1400" baseline="0" dirty="0" smtClean="0"/>
              <a:t>Death of most of the young males required importation of slaves  and later indentured labourers</a:t>
            </a:r>
          </a:p>
          <a:p>
            <a:endParaRPr lang="en-AU" sz="1000" dirty="0"/>
          </a:p>
          <a:p>
            <a:r>
              <a:rPr lang="en-AU" sz="1400" dirty="0"/>
              <a:t> </a:t>
            </a:r>
            <a:r>
              <a:rPr lang="en-AU" sz="1400" dirty="0" smtClean="0"/>
              <a:t>        </a:t>
            </a:r>
            <a:r>
              <a:rPr lang="en-AU" sz="1400" baseline="0" dirty="0" smtClean="0"/>
              <a:t>Africa was the source for the  West Indies and both Americas</a:t>
            </a:r>
          </a:p>
          <a:p>
            <a:endParaRPr lang="en-AU" sz="1000" dirty="0"/>
          </a:p>
          <a:p>
            <a:r>
              <a:rPr lang="en-AU" sz="1400" baseline="0" dirty="0" smtClean="0"/>
              <a:t>         Melanesia initial</a:t>
            </a:r>
            <a:r>
              <a:rPr lang="en-AU" sz="1400" dirty="0" smtClean="0"/>
              <a:t> source in the Pacific for all colonisers</a:t>
            </a:r>
          </a:p>
          <a:p>
            <a:endParaRPr lang="en-AU" sz="1000" dirty="0"/>
          </a:p>
          <a:p>
            <a:r>
              <a:rPr lang="en-AU" sz="1400" dirty="0" smtClean="0"/>
              <a:t>         British indentured Indians to South Africa and Fiji </a:t>
            </a:r>
          </a:p>
          <a:p>
            <a:endParaRPr lang="en-AU" sz="1000" baseline="0" dirty="0"/>
          </a:p>
          <a:p>
            <a:r>
              <a:rPr lang="en-AU" sz="1400" dirty="0" smtClean="0"/>
              <a:t>         Germans indentured Chinese and Malays to  New Guinea</a:t>
            </a:r>
            <a:endParaRPr lang="en-AU" sz="1400" baseline="0" dirty="0" smtClean="0"/>
          </a:p>
          <a:p>
            <a:endParaRPr lang="en-AU" sz="1400" dirty="0"/>
          </a:p>
          <a:p>
            <a:endParaRPr lang="en-AU" sz="1400" baseline="0" dirty="0" smtClean="0"/>
          </a:p>
          <a:p>
            <a:endParaRPr lang="en-AU" sz="1400" baseline="0" dirty="0" smtClean="0"/>
          </a:p>
          <a:p>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4</a:t>
            </a:fld>
            <a:endParaRPr lang="en-AU"/>
          </a:p>
        </p:txBody>
      </p:sp>
    </p:spTree>
    <p:extLst>
      <p:ext uri="{BB962C8B-B14F-4D97-AF65-F5344CB8AC3E}">
        <p14:creationId xmlns:p14="http://schemas.microsoft.com/office/powerpoint/2010/main" val="163405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aseline="0" dirty="0" smtClean="0"/>
              <a:t>Malaria, yaws and yellow fever all came to America with the Negro slaves</a:t>
            </a:r>
          </a:p>
          <a:p>
            <a:endParaRPr lang="en-AU" sz="1400" baseline="0" dirty="0" smtClean="0"/>
          </a:p>
          <a:p>
            <a:r>
              <a:rPr lang="en-AU" sz="1400" baseline="0" dirty="0" smtClean="0"/>
              <a:t>Tuberculosis and rabies  as </a:t>
            </a:r>
            <a:r>
              <a:rPr lang="en-AU" sz="1400" baseline="0" dirty="0" err="1" smtClean="0"/>
              <a:t>zoonoses</a:t>
            </a:r>
            <a:r>
              <a:rPr lang="en-AU" sz="1400" baseline="0" dirty="0" smtClean="0"/>
              <a:t>  were present in both America and Eurasia</a:t>
            </a:r>
          </a:p>
          <a:p>
            <a:endParaRPr lang="en-AU" sz="1400" dirty="0"/>
          </a:p>
          <a:p>
            <a:r>
              <a:rPr lang="en-AU" sz="1400" baseline="0" dirty="0" err="1" smtClean="0"/>
              <a:t>Pinta</a:t>
            </a:r>
            <a:r>
              <a:rPr lang="en-AU" sz="1400" baseline="0" dirty="0" smtClean="0"/>
              <a:t>, a </a:t>
            </a:r>
            <a:r>
              <a:rPr lang="en-AU" sz="1400" baseline="0" dirty="0" err="1" smtClean="0"/>
              <a:t>spirochaetal</a:t>
            </a:r>
            <a:r>
              <a:rPr lang="en-AU" sz="1400" dirty="0" smtClean="0"/>
              <a:t> disease, prevented the spread of  the syphilis mutation in the West Indies and Central America</a:t>
            </a:r>
            <a:endParaRPr lang="en-AU" sz="1400" baseline="0" dirty="0" smtClean="0"/>
          </a:p>
          <a:p>
            <a:endParaRPr lang="en-AU" sz="1400" baseline="0" dirty="0" smtClean="0"/>
          </a:p>
          <a:p>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5</a:t>
            </a:fld>
            <a:endParaRPr lang="en-AU"/>
          </a:p>
        </p:txBody>
      </p:sp>
    </p:spTree>
    <p:extLst>
      <p:ext uri="{BB962C8B-B14F-4D97-AF65-F5344CB8AC3E}">
        <p14:creationId xmlns:p14="http://schemas.microsoft.com/office/powerpoint/2010/main" val="231133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Syphilis was  given the name of the country between Naples and the country with their first epidemic. To the </a:t>
            </a:r>
            <a:r>
              <a:rPr lang="en-AU" sz="1400" dirty="0"/>
              <a:t>I</a:t>
            </a:r>
            <a:r>
              <a:rPr lang="en-AU" sz="1400" dirty="0" smtClean="0"/>
              <a:t>talians it was the French Disease</a:t>
            </a:r>
          </a:p>
          <a:p>
            <a:endParaRPr lang="en-AU" sz="1400" baseline="0" dirty="0"/>
          </a:p>
          <a:p>
            <a:r>
              <a:rPr lang="en-AU" sz="1400" baseline="0" dirty="0" smtClean="0"/>
              <a:t>French called it the Italian disease, British the French disease; Japanese the Chinese disease</a:t>
            </a:r>
            <a:endParaRPr lang="en-AU" sz="1400" dirty="0" smtClean="0"/>
          </a:p>
          <a:p>
            <a:endParaRPr lang="en-AU" sz="1400" dirty="0" smtClean="0"/>
          </a:p>
          <a:p>
            <a:r>
              <a:rPr lang="en-AU" sz="1400" dirty="0" smtClean="0"/>
              <a:t>Wallis in the Dolphin was greeted by hundreds of canoes.  Bougainville arrived 8 months later.</a:t>
            </a:r>
          </a:p>
          <a:p>
            <a:endParaRPr lang="en-AU" sz="1400" dirty="0" smtClean="0"/>
          </a:p>
          <a:p>
            <a:r>
              <a:rPr lang="en-AU" sz="1400" dirty="0" smtClean="0"/>
              <a:t>Tahitians </a:t>
            </a:r>
            <a:r>
              <a:rPr lang="en-AU" sz="1400" dirty="0"/>
              <a:t>called </a:t>
            </a:r>
            <a:r>
              <a:rPr lang="en-AU" sz="1400" dirty="0" smtClean="0"/>
              <a:t>syphilis </a:t>
            </a:r>
            <a:r>
              <a:rPr lang="en-AU" sz="1400" dirty="0"/>
              <a:t>“</a:t>
            </a:r>
            <a:r>
              <a:rPr lang="en-AU" sz="1400" dirty="0" err="1"/>
              <a:t>Apa</a:t>
            </a:r>
            <a:r>
              <a:rPr lang="en-AU" sz="1400" dirty="0"/>
              <a:t> no </a:t>
            </a:r>
            <a:r>
              <a:rPr lang="en-AU" sz="1400" dirty="0" err="1"/>
              <a:t>Pretane</a:t>
            </a:r>
            <a:r>
              <a:rPr lang="en-AU" sz="1400" dirty="0" smtClean="0"/>
              <a:t>” but </a:t>
            </a:r>
            <a:r>
              <a:rPr lang="en-AU" sz="1400" baseline="0" dirty="0" smtClean="0"/>
              <a:t>gonorrhoea was only</a:t>
            </a:r>
            <a:r>
              <a:rPr lang="en-AU" sz="1400" dirty="0" smtClean="0"/>
              <a:t> evident to the individual and seemed to disappear</a:t>
            </a:r>
            <a:endParaRPr lang="en-AU" sz="1400" baseline="0" dirty="0" smtClean="0"/>
          </a:p>
          <a:p>
            <a:endParaRPr lang="en-AU" sz="1400" baseline="0" dirty="0" smtClean="0"/>
          </a:p>
          <a:p>
            <a:r>
              <a:rPr lang="en-AU" sz="1400" dirty="0" smtClean="0"/>
              <a:t>The short </a:t>
            </a:r>
            <a:r>
              <a:rPr lang="en-AU" sz="1400" dirty="0"/>
              <a:t>incubation period </a:t>
            </a:r>
            <a:r>
              <a:rPr lang="en-AU" sz="1400" dirty="0" smtClean="0"/>
              <a:t> and long </a:t>
            </a:r>
            <a:r>
              <a:rPr lang="en-AU" sz="1400" baseline="0" dirty="0" smtClean="0"/>
              <a:t>sailing time from Europe protected most of the Pacific Islands</a:t>
            </a:r>
            <a:r>
              <a:rPr lang="en-AU" sz="1400" dirty="0" smtClean="0"/>
              <a:t> from smallpox</a:t>
            </a:r>
            <a:r>
              <a:rPr lang="en-AU" sz="1400" baseline="0" dirty="0" smtClean="0"/>
              <a:t>  Australia was eventually infected from Asia</a:t>
            </a:r>
          </a:p>
          <a:p>
            <a:endParaRPr lang="en-AU" sz="1400" baseline="0" dirty="0"/>
          </a:p>
          <a:p>
            <a:r>
              <a:rPr lang="en-AU" sz="1400" baseline="0" dirty="0" smtClean="0"/>
              <a:t>Faster ships, reduced travelling time and the establishment of towns facilitated the movement of measles, smallpox and other infectious diseases around the world</a:t>
            </a:r>
          </a:p>
        </p:txBody>
      </p:sp>
      <p:sp>
        <p:nvSpPr>
          <p:cNvPr id="4" name="Slide Number Placeholder 3"/>
          <p:cNvSpPr>
            <a:spLocks noGrp="1"/>
          </p:cNvSpPr>
          <p:nvPr>
            <p:ph type="sldNum" sz="quarter" idx="10"/>
          </p:nvPr>
        </p:nvSpPr>
        <p:spPr/>
        <p:txBody>
          <a:bodyPr/>
          <a:lstStyle/>
          <a:p>
            <a:fld id="{507CD8D1-6A15-4C3C-B17B-271D8A6614B4}" type="slidenum">
              <a:rPr lang="en-AU" smtClean="0"/>
              <a:t>6</a:t>
            </a:fld>
            <a:endParaRPr lang="en-AU"/>
          </a:p>
        </p:txBody>
      </p:sp>
    </p:spTree>
    <p:extLst>
      <p:ext uri="{BB962C8B-B14F-4D97-AF65-F5344CB8AC3E}">
        <p14:creationId xmlns:p14="http://schemas.microsoft.com/office/powerpoint/2010/main" val="97015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Initial populations are all estimates.  In most countries diseases penetrated well beyond the physical presence of the invader</a:t>
            </a:r>
          </a:p>
          <a:p>
            <a:endParaRPr lang="en-AU" sz="1400" dirty="0"/>
          </a:p>
          <a:p>
            <a:r>
              <a:rPr lang="en-AU" sz="1400" dirty="0" smtClean="0"/>
              <a:t>In </a:t>
            </a:r>
            <a:r>
              <a:rPr lang="en-AU" sz="1400" dirty="0"/>
              <a:t>Tasmania James </a:t>
            </a:r>
            <a:r>
              <a:rPr lang="en-AU" sz="1400" dirty="0" err="1"/>
              <a:t>Bonwick</a:t>
            </a:r>
            <a:r>
              <a:rPr lang="en-AU" sz="1400" dirty="0"/>
              <a:t>  </a:t>
            </a:r>
            <a:r>
              <a:rPr lang="en-AU" sz="1400" dirty="0" smtClean="0"/>
              <a:t>considered “The absence of births rather than the frequency of deaths completed the destruction of the people”</a:t>
            </a:r>
          </a:p>
          <a:p>
            <a:endParaRPr lang="en-AU" sz="1400" dirty="0" smtClean="0"/>
          </a:p>
          <a:p>
            <a:r>
              <a:rPr lang="en-AU" sz="1400" baseline="0" dirty="0" smtClean="0"/>
              <a:t>Australian population of 111,000 in 1890 continued to fall and was 60,000 in 1930</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7</a:t>
            </a:fld>
            <a:endParaRPr lang="en-AU"/>
          </a:p>
        </p:txBody>
      </p:sp>
    </p:spTree>
    <p:extLst>
      <p:ext uri="{BB962C8B-B14F-4D97-AF65-F5344CB8AC3E}">
        <p14:creationId xmlns:p14="http://schemas.microsoft.com/office/powerpoint/2010/main" val="13936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Labourers </a:t>
            </a:r>
            <a:r>
              <a:rPr lang="en-AU" sz="1400" dirty="0"/>
              <a:t>brought their own diseases and in return received the endemic diseases of the Europeans</a:t>
            </a:r>
          </a:p>
          <a:p>
            <a:endParaRPr lang="en-AU" sz="1400" dirty="0"/>
          </a:p>
          <a:p>
            <a:r>
              <a:rPr lang="en-AU" sz="1400" dirty="0" smtClean="0"/>
              <a:t>Convicts did not come to service plantations but to establish a major British</a:t>
            </a:r>
            <a:r>
              <a:rPr lang="en-AU" sz="1400" baseline="0" dirty="0" smtClean="0"/>
              <a:t> outpost; deaths came after their arrival</a:t>
            </a:r>
          </a:p>
          <a:p>
            <a:endParaRPr lang="en-AU" sz="1400" baseline="0" dirty="0" smtClean="0"/>
          </a:p>
          <a:p>
            <a:r>
              <a:rPr lang="en-AU" sz="1400" baseline="0" dirty="0" smtClean="0"/>
              <a:t>In all other colonies immigration was required to satisfy the demand for labour because introduced diseases had killed significant numbers of the young men of the country.</a:t>
            </a:r>
          </a:p>
          <a:p>
            <a:endParaRPr lang="en-AU" sz="1400" baseline="0" dirty="0" smtClean="0"/>
          </a:p>
          <a:p>
            <a:r>
              <a:rPr lang="en-AU" sz="1400" baseline="0" dirty="0" smtClean="0"/>
              <a:t>In New Guinea the Germans tried to recruit from New Ireland but the New Ireland people were aware of the high mortality and poor conditions and refused</a:t>
            </a:r>
          </a:p>
          <a:p>
            <a:endParaRPr lang="en-AU" sz="1400" dirty="0"/>
          </a:p>
          <a:p>
            <a:r>
              <a:rPr lang="en-AU" sz="1400" baseline="0" dirty="0" smtClean="0"/>
              <a:t>Mortality was high; only </a:t>
            </a:r>
            <a:r>
              <a:rPr lang="en-AU" sz="1400" dirty="0" smtClean="0"/>
              <a:t>half the Melanesians returned to their villages</a:t>
            </a:r>
          </a:p>
          <a:p>
            <a:endParaRPr lang="en-AU" sz="1400" baseline="0" dirty="0"/>
          </a:p>
          <a:p>
            <a:endParaRPr lang="en-AU" dirty="0"/>
          </a:p>
        </p:txBody>
      </p:sp>
      <p:sp>
        <p:nvSpPr>
          <p:cNvPr id="4" name="Slide Number Placeholder 3"/>
          <p:cNvSpPr>
            <a:spLocks noGrp="1"/>
          </p:cNvSpPr>
          <p:nvPr>
            <p:ph type="sldNum" sz="quarter" idx="10"/>
          </p:nvPr>
        </p:nvSpPr>
        <p:spPr/>
        <p:txBody>
          <a:bodyPr/>
          <a:lstStyle/>
          <a:p>
            <a:fld id="{507CD8D1-6A15-4C3C-B17B-271D8A6614B4}" type="slidenum">
              <a:rPr lang="en-AU" smtClean="0"/>
              <a:t>8</a:t>
            </a:fld>
            <a:endParaRPr lang="en-AU"/>
          </a:p>
        </p:txBody>
      </p:sp>
    </p:spTree>
    <p:extLst>
      <p:ext uri="{BB962C8B-B14F-4D97-AF65-F5344CB8AC3E}">
        <p14:creationId xmlns:p14="http://schemas.microsoft.com/office/powerpoint/2010/main" val="57825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Burning on urination is mentioned in Egyptian papyrus  – consistent with gonorrhoea and the Bible </a:t>
            </a:r>
            <a:r>
              <a:rPr lang="en-AU" sz="1400" baseline="0" dirty="0" smtClean="0"/>
              <a:t>forbids lying with a woman with an issue</a:t>
            </a:r>
          </a:p>
          <a:p>
            <a:endParaRPr lang="en-AU" sz="1400" dirty="0"/>
          </a:p>
          <a:p>
            <a:r>
              <a:rPr lang="en-AU" sz="1400" baseline="0" dirty="0" smtClean="0"/>
              <a:t>Hunter infected himself</a:t>
            </a:r>
            <a:r>
              <a:rPr lang="en-AU" sz="1400" dirty="0" smtClean="0"/>
              <a:t> with both diseases and maintained the confusion</a:t>
            </a:r>
            <a:endParaRPr lang="en-AU" sz="1400" baseline="0" dirty="0" smtClean="0"/>
          </a:p>
          <a:p>
            <a:endParaRPr lang="en-AU" sz="1400" baseline="0" dirty="0" smtClean="0"/>
          </a:p>
          <a:p>
            <a:r>
              <a:rPr lang="en-AU" sz="1400" dirty="0" err="1"/>
              <a:t>Ricord</a:t>
            </a:r>
            <a:r>
              <a:rPr lang="en-AU" sz="1400" dirty="0"/>
              <a:t> in </a:t>
            </a:r>
            <a:r>
              <a:rPr lang="en-AU" sz="1400" dirty="0" smtClean="0"/>
              <a:t>1838 eventually separated the two entities</a:t>
            </a:r>
            <a:endParaRPr lang="en-AU" sz="1400" dirty="0"/>
          </a:p>
          <a:p>
            <a:endParaRPr lang="en-AU" sz="1400" baseline="0" dirty="0" smtClean="0"/>
          </a:p>
          <a:p>
            <a:r>
              <a:rPr lang="en-AU" sz="1400" baseline="0" dirty="0" err="1" smtClean="0"/>
              <a:t>Neisser</a:t>
            </a:r>
            <a:r>
              <a:rPr lang="en-AU" sz="1400" baseline="0" dirty="0" smtClean="0"/>
              <a:t> identified  </a:t>
            </a:r>
            <a:r>
              <a:rPr lang="en-AU" sz="1400" baseline="0" dirty="0" err="1" smtClean="0"/>
              <a:t>Neiseria</a:t>
            </a:r>
            <a:r>
              <a:rPr lang="en-AU" sz="1400" baseline="0" dirty="0" smtClean="0"/>
              <a:t> </a:t>
            </a:r>
            <a:r>
              <a:rPr lang="en-AU" sz="1400" baseline="0" dirty="0" err="1" smtClean="0"/>
              <a:t>gonorrhoeae</a:t>
            </a:r>
            <a:r>
              <a:rPr lang="en-AU" sz="1400" baseline="0" dirty="0" smtClean="0"/>
              <a:t> in 1879</a:t>
            </a:r>
          </a:p>
          <a:p>
            <a:endParaRPr lang="en-AU" sz="1400" dirty="0"/>
          </a:p>
          <a:p>
            <a:r>
              <a:rPr lang="en-AU" sz="1400" baseline="0" dirty="0" err="1" smtClean="0"/>
              <a:t>Schaudinn</a:t>
            </a:r>
            <a:r>
              <a:rPr lang="en-AU" sz="1400" baseline="0" dirty="0" smtClean="0"/>
              <a:t> identified </a:t>
            </a:r>
            <a:r>
              <a:rPr lang="en-AU" sz="1400" baseline="0" dirty="0" err="1" smtClean="0"/>
              <a:t>Treponema</a:t>
            </a:r>
            <a:r>
              <a:rPr lang="en-AU" sz="1400" baseline="0" dirty="0" smtClean="0"/>
              <a:t> </a:t>
            </a:r>
            <a:r>
              <a:rPr lang="en-AU" sz="1400" baseline="0" dirty="0" err="1" smtClean="0"/>
              <a:t>pallidum</a:t>
            </a:r>
            <a:r>
              <a:rPr lang="en-AU" sz="1400" baseline="0" dirty="0" smtClean="0"/>
              <a:t> in 1905</a:t>
            </a:r>
          </a:p>
          <a:p>
            <a:endParaRPr lang="en-AU" sz="1400" baseline="0" dirty="0" smtClean="0"/>
          </a:p>
          <a:p>
            <a:r>
              <a:rPr lang="en-AU" sz="1400" dirty="0" err="1" smtClean="0"/>
              <a:t>Trichomonas</a:t>
            </a:r>
            <a:r>
              <a:rPr lang="en-AU" sz="1400" dirty="0" smtClean="0"/>
              <a:t> </a:t>
            </a:r>
            <a:r>
              <a:rPr lang="en-AU" sz="1400" dirty="0" err="1" smtClean="0"/>
              <a:t>vaginalis</a:t>
            </a:r>
            <a:r>
              <a:rPr lang="en-AU" sz="1400" dirty="0" smtClean="0"/>
              <a:t> recognised as pathogen in humans 1960s</a:t>
            </a:r>
            <a:endParaRPr lang="en-AU" sz="1400" dirty="0"/>
          </a:p>
        </p:txBody>
      </p:sp>
      <p:sp>
        <p:nvSpPr>
          <p:cNvPr id="4" name="Slide Number Placeholder 3"/>
          <p:cNvSpPr>
            <a:spLocks noGrp="1"/>
          </p:cNvSpPr>
          <p:nvPr>
            <p:ph type="sldNum" sz="quarter" idx="10"/>
          </p:nvPr>
        </p:nvSpPr>
        <p:spPr/>
        <p:txBody>
          <a:bodyPr/>
          <a:lstStyle/>
          <a:p>
            <a:fld id="{507CD8D1-6A15-4C3C-B17B-271D8A6614B4}" type="slidenum">
              <a:rPr lang="en-AU" smtClean="0"/>
              <a:t>9</a:t>
            </a:fld>
            <a:endParaRPr lang="en-AU"/>
          </a:p>
        </p:txBody>
      </p:sp>
    </p:spTree>
    <p:extLst>
      <p:ext uri="{BB962C8B-B14F-4D97-AF65-F5344CB8AC3E}">
        <p14:creationId xmlns:p14="http://schemas.microsoft.com/office/powerpoint/2010/main" val="287786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9713582-AE85-4C3D-9EEB-865474F1D32B}"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246723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713582-AE85-4C3D-9EEB-865474F1D32B}"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364724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713582-AE85-4C3D-9EEB-865474F1D32B}"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147499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713582-AE85-4C3D-9EEB-865474F1D32B}"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44777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13582-AE85-4C3D-9EEB-865474F1D32B}" type="datetimeFigureOut">
              <a:rPr lang="en-AU" smtClean="0"/>
              <a:t>4/03/2014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40512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9713582-AE85-4C3D-9EEB-865474F1D32B}"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398853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9713582-AE85-4C3D-9EEB-865474F1D32B}" type="datetimeFigureOut">
              <a:rPr lang="en-AU" smtClean="0"/>
              <a:t>4/03/2014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392735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9713582-AE85-4C3D-9EEB-865474F1D32B}" type="datetimeFigureOut">
              <a:rPr lang="en-AU" smtClean="0"/>
              <a:t>4/03/2014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38469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13582-AE85-4C3D-9EEB-865474F1D32B}" type="datetimeFigureOut">
              <a:rPr lang="en-AU" smtClean="0"/>
              <a:t>4/03/2014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361897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13582-AE85-4C3D-9EEB-865474F1D32B}"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178516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13582-AE85-4C3D-9EEB-865474F1D32B}" type="datetimeFigureOut">
              <a:rPr lang="en-AU" smtClean="0"/>
              <a:t>4/03/2014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3901C4B-E7B8-429A-BEDE-4F95CC804879}" type="slidenum">
              <a:rPr lang="en-AU" smtClean="0"/>
              <a:t>‹#›</a:t>
            </a:fld>
            <a:endParaRPr lang="en-AU"/>
          </a:p>
        </p:txBody>
      </p:sp>
    </p:spTree>
    <p:extLst>
      <p:ext uri="{BB962C8B-B14F-4D97-AF65-F5344CB8AC3E}">
        <p14:creationId xmlns:p14="http://schemas.microsoft.com/office/powerpoint/2010/main" val="193002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13582-AE85-4C3D-9EEB-865474F1D32B}" type="datetimeFigureOut">
              <a:rPr lang="en-AU" smtClean="0"/>
              <a:t>4/03/2014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1C4B-E7B8-429A-BEDE-4F95CC804879}" type="slidenum">
              <a:rPr lang="en-AU" smtClean="0"/>
              <a:t>‹#›</a:t>
            </a:fld>
            <a:endParaRPr lang="en-AU"/>
          </a:p>
        </p:txBody>
      </p:sp>
    </p:spTree>
    <p:extLst>
      <p:ext uri="{BB962C8B-B14F-4D97-AF65-F5344CB8AC3E}">
        <p14:creationId xmlns:p14="http://schemas.microsoft.com/office/powerpoint/2010/main" val="78432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AU" dirty="0" smtClean="0"/>
              <a:t>Columbus, West Indies</a:t>
            </a:r>
            <a:br>
              <a:rPr lang="en-AU" dirty="0" smtClean="0"/>
            </a:br>
            <a:r>
              <a:rPr lang="en-AU" dirty="0" smtClean="0"/>
              <a:t>&amp; the British Disease</a:t>
            </a:r>
            <a:endParaRPr lang="en-AU" dirty="0"/>
          </a:p>
        </p:txBody>
      </p:sp>
      <p:sp>
        <p:nvSpPr>
          <p:cNvPr id="5" name="Content Placeholder 4"/>
          <p:cNvSpPr>
            <a:spLocks noGrp="1"/>
          </p:cNvSpPr>
          <p:nvPr>
            <p:ph idx="1"/>
          </p:nvPr>
        </p:nvSpPr>
        <p:spPr/>
        <p:txBody>
          <a:bodyPr/>
          <a:lstStyle/>
          <a:p>
            <a:pPr marL="0" indent="0" algn="ctr">
              <a:buNone/>
            </a:pPr>
            <a:endParaRPr lang="en-AU" dirty="0" smtClean="0"/>
          </a:p>
          <a:p>
            <a:pPr marL="0" indent="0" algn="ctr">
              <a:buNone/>
            </a:pPr>
            <a:r>
              <a:rPr lang="en-AU" sz="4000" dirty="0" smtClean="0"/>
              <a:t>Pox and Clap</a:t>
            </a:r>
          </a:p>
          <a:p>
            <a:pPr marL="0" indent="0" algn="ctr">
              <a:buNone/>
            </a:pPr>
            <a:r>
              <a:rPr lang="en-AU" sz="4000" dirty="0" smtClean="0"/>
              <a:t>Gifted to the indigenous people of</a:t>
            </a:r>
          </a:p>
          <a:p>
            <a:pPr marL="0" indent="0" algn="ctr">
              <a:buNone/>
            </a:pPr>
            <a:r>
              <a:rPr lang="en-AU" sz="4000" dirty="0" smtClean="0"/>
              <a:t>The </a:t>
            </a:r>
            <a:r>
              <a:rPr lang="en-AU" sz="4000" dirty="0"/>
              <a:t>Pacific    </a:t>
            </a:r>
            <a:r>
              <a:rPr lang="en-AU" sz="4000" dirty="0" smtClean="0"/>
              <a:t>New Zealand    Australia</a:t>
            </a:r>
            <a:endParaRPr lang="en-AU" sz="4000" dirty="0"/>
          </a:p>
        </p:txBody>
      </p:sp>
    </p:spTree>
    <p:extLst>
      <p:ext uri="{BB962C8B-B14F-4D97-AF65-F5344CB8AC3E}">
        <p14:creationId xmlns:p14="http://schemas.microsoft.com/office/powerpoint/2010/main" val="276796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treponemal_map_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47544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5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TREPONEMATOSES</a:t>
            </a:r>
            <a:endParaRPr lang="en-AU"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r>
              <a:rPr lang="en-AU" dirty="0" err="1" smtClean="0"/>
              <a:t>Treponema</a:t>
            </a:r>
            <a:r>
              <a:rPr lang="en-AU" dirty="0" smtClean="0"/>
              <a:t> spirochaete </a:t>
            </a:r>
            <a:r>
              <a:rPr lang="en-AU" dirty="0"/>
              <a:t>is a </a:t>
            </a:r>
            <a:r>
              <a:rPr lang="en-AU" dirty="0" smtClean="0"/>
              <a:t>commensal of many animal species and the human mouth</a:t>
            </a:r>
            <a:endParaRPr lang="en-AU" dirty="0"/>
          </a:p>
          <a:p>
            <a:r>
              <a:rPr lang="en-AU" dirty="0" smtClean="0"/>
              <a:t>21 Strains of </a:t>
            </a:r>
            <a:r>
              <a:rPr lang="en-AU" dirty="0" err="1" smtClean="0"/>
              <a:t>Treponema</a:t>
            </a:r>
            <a:r>
              <a:rPr lang="en-AU" dirty="0" smtClean="0"/>
              <a:t> </a:t>
            </a:r>
            <a:r>
              <a:rPr lang="en-AU" dirty="0" err="1" smtClean="0"/>
              <a:t>pallidum</a:t>
            </a:r>
            <a:r>
              <a:rPr lang="en-AU" dirty="0" smtClean="0"/>
              <a:t> have been defined and linked to various manifestations</a:t>
            </a:r>
          </a:p>
          <a:p>
            <a:r>
              <a:rPr lang="en-AU" dirty="0" smtClean="0"/>
              <a:t>Venereal Syphilis variant relates to American lines; probably from a mutation in Hispaniola</a:t>
            </a:r>
          </a:p>
          <a:p>
            <a:r>
              <a:rPr lang="en-AU" dirty="0" smtClean="0"/>
              <a:t>Endemic syphilis also called </a:t>
            </a:r>
            <a:r>
              <a:rPr lang="en-AU" dirty="0" err="1" smtClean="0"/>
              <a:t>Bejel</a:t>
            </a:r>
            <a:endParaRPr lang="en-AU" dirty="0"/>
          </a:p>
          <a:p>
            <a:r>
              <a:rPr lang="en-AU" dirty="0" err="1" smtClean="0"/>
              <a:t>Pinta</a:t>
            </a:r>
            <a:endParaRPr lang="en-AU" dirty="0" smtClean="0"/>
          </a:p>
          <a:p>
            <a:r>
              <a:rPr lang="en-AU" dirty="0" smtClean="0"/>
              <a:t>Yaws</a:t>
            </a:r>
          </a:p>
          <a:p>
            <a:r>
              <a:rPr lang="en-AU" dirty="0" err="1" smtClean="0"/>
              <a:t>Sibbons</a:t>
            </a:r>
            <a:endParaRPr lang="en-AU" dirty="0" smtClean="0"/>
          </a:p>
          <a:p>
            <a:pPr marL="0" indent="0">
              <a:buNone/>
            </a:pPr>
            <a:r>
              <a:rPr lang="en-AU" dirty="0" smtClean="0"/>
              <a:t>			</a:t>
            </a:r>
            <a:endParaRPr lang="en-AU" dirty="0"/>
          </a:p>
        </p:txBody>
      </p:sp>
    </p:spTree>
    <p:extLst>
      <p:ext uri="{BB962C8B-B14F-4D97-AF65-F5344CB8AC3E}">
        <p14:creationId xmlns:p14="http://schemas.microsoft.com/office/powerpoint/2010/main" val="33561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Naples 1495</a:t>
            </a:r>
            <a:endParaRPr lang="en-AU" dirty="0"/>
          </a:p>
        </p:txBody>
      </p:sp>
      <p:sp>
        <p:nvSpPr>
          <p:cNvPr id="3" name="Content Placeholder 2"/>
          <p:cNvSpPr>
            <a:spLocks noGrp="1"/>
          </p:cNvSpPr>
          <p:nvPr>
            <p:ph idx="1"/>
          </p:nvPr>
        </p:nvSpPr>
        <p:spPr>
          <a:xfrm>
            <a:off x="457200" y="1340768"/>
            <a:ext cx="8229600" cy="5040560"/>
          </a:xfrm>
        </p:spPr>
        <p:txBody>
          <a:bodyPr>
            <a:normAutofit fontScale="92500" lnSpcReduction="20000"/>
          </a:bodyPr>
          <a:lstStyle/>
          <a:p>
            <a:pPr marL="0" indent="0">
              <a:buNone/>
            </a:pPr>
            <a:r>
              <a:rPr lang="en-AU" dirty="0"/>
              <a:t>Alexander Benedetto, a papal doctor, reported </a:t>
            </a:r>
            <a:r>
              <a:rPr lang="en-AU" dirty="0" smtClean="0"/>
              <a:t>that </a:t>
            </a:r>
            <a:r>
              <a:rPr lang="en-AU" dirty="0"/>
              <a:t>he had seen victims who had lost hands, feet, eyes, and noses because of the disease. Syphilis, he remarked, made "</a:t>
            </a:r>
            <a:r>
              <a:rPr lang="en-AU" i="1" dirty="0"/>
              <a:t>the entire body so repulsive to look at and causes such great suffering … that this sickness is even more horrifying than incurable leprosy, and it can be fatal</a:t>
            </a:r>
            <a:r>
              <a:rPr lang="en-AU" dirty="0" smtClean="0"/>
              <a:t>.” </a:t>
            </a:r>
          </a:p>
          <a:p>
            <a:pPr marL="0" indent="0">
              <a:buNone/>
            </a:pPr>
            <a:endParaRPr lang="en-AU" dirty="0" smtClean="0"/>
          </a:p>
          <a:p>
            <a:pPr marL="0" indent="0" algn="ctr">
              <a:buNone/>
            </a:pPr>
            <a:r>
              <a:rPr lang="en-AU" dirty="0" smtClean="0"/>
              <a:t>“</a:t>
            </a:r>
            <a:r>
              <a:rPr lang="en-AU" i="1" dirty="0"/>
              <a:t>were as </a:t>
            </a:r>
            <a:r>
              <a:rPr lang="en-AU" i="1" dirty="0" err="1"/>
              <a:t>thoughe</a:t>
            </a:r>
            <a:r>
              <a:rPr lang="en-AU" i="1" dirty="0"/>
              <a:t> they </a:t>
            </a:r>
            <a:r>
              <a:rPr lang="en-AU" i="1" dirty="0" err="1"/>
              <a:t>hadde</a:t>
            </a:r>
            <a:r>
              <a:rPr lang="en-AU" i="1" dirty="0"/>
              <a:t> </a:t>
            </a:r>
            <a:r>
              <a:rPr lang="en-AU" i="1" dirty="0" err="1"/>
              <a:t>lyen</a:t>
            </a:r>
            <a:r>
              <a:rPr lang="en-AU" i="1" dirty="0"/>
              <a:t> in </a:t>
            </a:r>
            <a:r>
              <a:rPr lang="en-AU" i="1" dirty="0" smtClean="0"/>
              <a:t>fire”</a:t>
            </a:r>
          </a:p>
          <a:p>
            <a:pPr marL="0" indent="0" algn="ctr">
              <a:buNone/>
            </a:pPr>
            <a:r>
              <a:rPr lang="en-AU" b="1" dirty="0" smtClean="0"/>
              <a:t>  </a:t>
            </a:r>
          </a:p>
          <a:p>
            <a:pPr marL="0" indent="0" algn="ctr">
              <a:buNone/>
            </a:pPr>
            <a:r>
              <a:rPr lang="en-AU" b="1" dirty="0" smtClean="0"/>
              <a:t> Europeans </a:t>
            </a:r>
            <a:r>
              <a:rPr lang="en-AU" b="1" dirty="0"/>
              <a:t>were terrified </a:t>
            </a:r>
            <a:r>
              <a:rPr lang="en-AU" b="1" dirty="0" smtClean="0"/>
              <a:t>by syphilis</a:t>
            </a:r>
            <a:endParaRPr lang="en-AU" dirty="0" smtClean="0"/>
          </a:p>
          <a:p>
            <a:pPr marL="0" indent="0">
              <a:buNone/>
            </a:pPr>
            <a:r>
              <a:rPr lang="en-AU" dirty="0" smtClean="0"/>
              <a:t> </a:t>
            </a:r>
            <a:endParaRPr lang="en-AU" dirty="0"/>
          </a:p>
        </p:txBody>
      </p:sp>
    </p:spTree>
    <p:extLst>
      <p:ext uri="{BB962C8B-B14F-4D97-AF65-F5344CB8AC3E}">
        <p14:creationId xmlns:p14="http://schemas.microsoft.com/office/powerpoint/2010/main" val="357204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460"/>
            <a:ext cx="8229600" cy="1143000"/>
          </a:xfrm>
        </p:spPr>
        <p:txBody>
          <a:bodyPr/>
          <a:lstStyle/>
          <a:p>
            <a:r>
              <a:rPr lang="en-AU" dirty="0" smtClean="0"/>
              <a:t>Sturt </a:t>
            </a:r>
            <a:r>
              <a:rPr lang="en-AU" dirty="0"/>
              <a:t>on the </a:t>
            </a:r>
            <a:r>
              <a:rPr lang="en-AU" dirty="0" smtClean="0"/>
              <a:t>Murray 1833</a:t>
            </a:r>
            <a:endParaRPr lang="en-AU"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AU" dirty="0" smtClean="0"/>
              <a:t>“</a:t>
            </a:r>
            <a:r>
              <a:rPr lang="en-AU" dirty="0"/>
              <a:t>The most loathsome diseases prevailed throughout the tribes, nor were the youngest infants exempt from them</a:t>
            </a:r>
            <a:r>
              <a:rPr lang="en-AU" dirty="0" smtClean="0"/>
              <a:t>.” and; “Syphilis </a:t>
            </a:r>
            <a:r>
              <a:rPr lang="en-AU" dirty="0"/>
              <a:t>raged amongst them with fearful violence; many had lost their noses, and all the glandular parts were considerably affected.” </a:t>
            </a:r>
            <a:r>
              <a:rPr lang="en-AU" dirty="0" smtClean="0"/>
              <a:t> </a:t>
            </a:r>
            <a:endParaRPr lang="en-AU" dirty="0"/>
          </a:p>
          <a:p>
            <a:pPr marL="0" indent="0">
              <a:buNone/>
            </a:pPr>
            <a:r>
              <a:rPr lang="en-AU" dirty="0" smtClean="0"/>
              <a:t>Elsewhere</a:t>
            </a:r>
            <a:r>
              <a:rPr lang="en-AU" dirty="0"/>
              <a:t>, the 'chiefs' summoned up young men as displays, seeking Sturt’s explanation as to how this novel disease had come to the tribes</a:t>
            </a:r>
          </a:p>
        </p:txBody>
      </p:sp>
    </p:spTree>
    <p:extLst>
      <p:ext uri="{BB962C8B-B14F-4D97-AF65-F5344CB8AC3E}">
        <p14:creationId xmlns:p14="http://schemas.microsoft.com/office/powerpoint/2010/main" val="155256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Eyre syphilis </a:t>
            </a:r>
            <a:r>
              <a:rPr lang="en-AU" dirty="0" err="1" smtClean="0"/>
              <a:t>Moorundie</a:t>
            </a:r>
            <a:r>
              <a:rPr lang="en-AU" dirty="0" smtClean="0"/>
              <a:t> 1844</a:t>
            </a:r>
            <a:br>
              <a:rPr lang="en-AU" dirty="0" smtClean="0"/>
            </a:br>
            <a:r>
              <a:rPr lang="en-AU" sz="3100" dirty="0" smtClean="0"/>
              <a:t>written in cryptic Latin and translated</a:t>
            </a:r>
            <a:endParaRPr lang="en-AU" sz="3100" dirty="0"/>
          </a:p>
        </p:txBody>
      </p:sp>
      <p:sp>
        <p:nvSpPr>
          <p:cNvPr id="3" name="Content Placeholder 2"/>
          <p:cNvSpPr>
            <a:spLocks noGrp="1"/>
          </p:cNvSpPr>
          <p:nvPr>
            <p:ph idx="1"/>
          </p:nvPr>
        </p:nvSpPr>
        <p:spPr/>
        <p:txBody>
          <a:bodyPr>
            <a:normAutofit fontScale="77500" lnSpcReduction="20000"/>
          </a:bodyPr>
          <a:lstStyle/>
          <a:p>
            <a:pPr marL="0" indent="0">
              <a:buNone/>
            </a:pPr>
            <a:r>
              <a:rPr lang="en-AU" sz="3300" dirty="0" smtClean="0"/>
              <a:t>“From </a:t>
            </a:r>
            <a:r>
              <a:rPr lang="en-AU" sz="3300" dirty="0"/>
              <a:t>that time very many were in a dying condition, some died and </a:t>
            </a:r>
            <a:r>
              <a:rPr lang="en-AU" sz="3300" dirty="0" smtClean="0"/>
              <a:t>few, </a:t>
            </a:r>
            <a:r>
              <a:rPr lang="en-AU" sz="3300" dirty="0"/>
              <a:t>of those who associated frequently with </a:t>
            </a:r>
            <a:r>
              <a:rPr lang="en-AU" sz="3300" dirty="0" smtClean="0"/>
              <a:t>them of </a:t>
            </a:r>
            <a:r>
              <a:rPr lang="en-AU" sz="3300" dirty="0"/>
              <a:t>any age or </a:t>
            </a:r>
            <a:r>
              <a:rPr lang="en-AU" sz="3300" dirty="0" smtClean="0"/>
              <a:t>sex, </a:t>
            </a:r>
            <a:r>
              <a:rPr lang="en-AU" sz="3300" dirty="0"/>
              <a:t>were completely free from the signs of this disease. </a:t>
            </a:r>
            <a:endParaRPr lang="en-AU" sz="3300" dirty="0" smtClean="0"/>
          </a:p>
          <a:p>
            <a:pPr marL="0" indent="0">
              <a:lnSpc>
                <a:spcPct val="20000"/>
              </a:lnSpc>
              <a:buNone/>
            </a:pPr>
            <a:endParaRPr lang="en-AU" sz="3300" dirty="0" smtClean="0"/>
          </a:p>
          <a:p>
            <a:pPr marL="0" indent="0">
              <a:buNone/>
            </a:pPr>
            <a:r>
              <a:rPr lang="en-AU" sz="3300" dirty="0" smtClean="0"/>
              <a:t>“This </a:t>
            </a:r>
            <a:r>
              <a:rPr lang="en-AU" sz="3300" dirty="0"/>
              <a:t>illness seemed to appear among the natives in almost the same way as among Europeans but for various reasons was even more repulsive especially because round </a:t>
            </a:r>
            <a:r>
              <a:rPr lang="en-AU" sz="3300" dirty="0" smtClean="0"/>
              <a:t>ulcers almost </a:t>
            </a:r>
            <a:r>
              <a:rPr lang="en-AU" sz="3300" dirty="0"/>
              <a:t>an inch in size erupted at the same time on the skin. The centre of these filled with puss seeping forth and as they grew larger and larger and spread the surface of the whole body was afflicted with putrefaction and scabs which aroused horror and revulsion in those </a:t>
            </a:r>
            <a:r>
              <a:rPr lang="en-AU" dirty="0"/>
              <a:t>approaching them</a:t>
            </a:r>
            <a:r>
              <a:rPr lang="en-AU" dirty="0" smtClean="0"/>
              <a:t>.“</a:t>
            </a:r>
            <a:endParaRPr lang="en-AU" dirty="0"/>
          </a:p>
        </p:txBody>
      </p:sp>
    </p:spTree>
    <p:extLst>
      <p:ext uri="{BB962C8B-B14F-4D97-AF65-F5344CB8AC3E}">
        <p14:creationId xmlns:p14="http://schemas.microsoft.com/office/powerpoint/2010/main" val="115981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smtClean="0"/>
              <a:t>SYPHILIS PANDEMIC</a:t>
            </a:r>
            <a:endParaRPr lang="en-AU" dirty="0"/>
          </a:p>
        </p:txBody>
      </p:sp>
      <p:sp>
        <p:nvSpPr>
          <p:cNvPr id="11" name="Content Placeholder 10"/>
          <p:cNvSpPr>
            <a:spLocks noGrp="1"/>
          </p:cNvSpPr>
          <p:nvPr>
            <p:ph idx="1"/>
          </p:nvPr>
        </p:nvSpPr>
        <p:spPr/>
        <p:txBody>
          <a:bodyPr/>
          <a:lstStyle/>
          <a:p>
            <a:r>
              <a:rPr lang="en-AU" dirty="0" smtClean="0"/>
              <a:t>From Naples by land and sea in all directions over Eurasia from Ireland to Japan</a:t>
            </a:r>
          </a:p>
          <a:p>
            <a:r>
              <a:rPr lang="en-AU" dirty="0" smtClean="0"/>
              <a:t>From Iberia by explorers to all communities without yaws, </a:t>
            </a:r>
            <a:r>
              <a:rPr lang="en-AU" dirty="0" err="1" smtClean="0"/>
              <a:t>bejel</a:t>
            </a:r>
            <a:r>
              <a:rPr lang="en-AU" dirty="0" smtClean="0"/>
              <a:t> or </a:t>
            </a:r>
            <a:r>
              <a:rPr lang="en-AU" dirty="0" err="1" smtClean="0"/>
              <a:t>pinta</a:t>
            </a:r>
            <a:endParaRPr lang="en-AU" dirty="0" smtClean="0"/>
          </a:p>
          <a:p>
            <a:r>
              <a:rPr lang="en-AU" dirty="0" smtClean="0"/>
              <a:t>Manifested as a killing disease from primary through to tertiary in months</a:t>
            </a:r>
          </a:p>
          <a:p>
            <a:r>
              <a:rPr lang="en-AU" dirty="0" smtClean="0"/>
              <a:t>Along with smallpox, influenza and measles caused massive depopulation</a:t>
            </a:r>
            <a:endParaRPr lang="en-AU" dirty="0"/>
          </a:p>
        </p:txBody>
      </p:sp>
    </p:spTree>
    <p:extLst>
      <p:ext uri="{BB962C8B-B14F-4D97-AF65-F5344CB8AC3E}">
        <p14:creationId xmlns:p14="http://schemas.microsoft.com/office/powerpoint/2010/main" val="102031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POPULATION DECLINE</a:t>
            </a:r>
            <a:endParaRPr lang="en-AU" dirty="0"/>
          </a:p>
        </p:txBody>
      </p:sp>
      <p:sp>
        <p:nvSpPr>
          <p:cNvPr id="3" name="Content Placeholder 2"/>
          <p:cNvSpPr>
            <a:spLocks noGrp="1"/>
          </p:cNvSpPr>
          <p:nvPr>
            <p:ph idx="1"/>
          </p:nvPr>
        </p:nvSpPr>
        <p:spPr/>
        <p:txBody>
          <a:bodyPr>
            <a:normAutofit/>
          </a:bodyPr>
          <a:lstStyle/>
          <a:p>
            <a:r>
              <a:rPr lang="en-AU" dirty="0" smtClean="0"/>
              <a:t>Immunity muted killing epidemics but in many communities deaths still exceeded births</a:t>
            </a:r>
          </a:p>
          <a:p>
            <a:r>
              <a:rPr lang="en-AU" dirty="0" smtClean="0"/>
              <a:t>Decline of indigenous people was hidden by the increasing numbers of immigrants</a:t>
            </a:r>
          </a:p>
          <a:p>
            <a:r>
              <a:rPr lang="en-AU" dirty="0" smtClean="0"/>
              <a:t>People and missionaries noticed infertility or unusually small families </a:t>
            </a:r>
          </a:p>
          <a:p>
            <a:r>
              <a:rPr lang="en-AU" dirty="0" err="1" smtClean="0"/>
              <a:t>Truganini</a:t>
            </a:r>
            <a:r>
              <a:rPr lang="en-AU" dirty="0" smtClean="0"/>
              <a:t>, the last Tasmanian, </a:t>
            </a:r>
            <a:r>
              <a:rPr lang="en-AU" dirty="0"/>
              <a:t>and </a:t>
            </a:r>
            <a:r>
              <a:rPr lang="en-AU" dirty="0" smtClean="0"/>
              <a:t>her two </a:t>
            </a:r>
            <a:r>
              <a:rPr lang="en-AU" dirty="0"/>
              <a:t>female companions were </a:t>
            </a:r>
            <a:r>
              <a:rPr lang="en-AU" dirty="0" smtClean="0"/>
              <a:t>infertile</a:t>
            </a:r>
            <a:endParaRPr lang="en-AU" dirty="0"/>
          </a:p>
          <a:p>
            <a:pPr marL="0" indent="0">
              <a:buNone/>
            </a:pPr>
            <a:endParaRPr lang="en-AU" dirty="0"/>
          </a:p>
        </p:txBody>
      </p:sp>
    </p:spTree>
    <p:extLst>
      <p:ext uri="{BB962C8B-B14F-4D97-AF65-F5344CB8AC3E}">
        <p14:creationId xmlns:p14="http://schemas.microsoft.com/office/powerpoint/2010/main" val="59477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i="1" dirty="0" smtClean="0"/>
              <a:t>John Gunther to Bob Melrose	</a:t>
            </a:r>
            <a:br>
              <a:rPr lang="en-AU" i="1" dirty="0" smtClean="0"/>
            </a:br>
            <a:r>
              <a:rPr lang="en-AU" sz="3100" i="1" dirty="0" smtClean="0"/>
              <a:t>13</a:t>
            </a:r>
            <a:r>
              <a:rPr lang="en-AU" sz="3100" i="1" baseline="30000" dirty="0" smtClean="0"/>
              <a:t>th</a:t>
            </a:r>
            <a:r>
              <a:rPr lang="en-AU" sz="3100" i="1" dirty="0" smtClean="0"/>
              <a:t> April 1950</a:t>
            </a:r>
            <a:endParaRPr lang="en-AU" sz="3100" i="1" dirty="0"/>
          </a:p>
        </p:txBody>
      </p:sp>
      <p:sp>
        <p:nvSpPr>
          <p:cNvPr id="3" name="Content Placeholder 2"/>
          <p:cNvSpPr>
            <a:spLocks noGrp="1"/>
          </p:cNvSpPr>
          <p:nvPr>
            <p:ph idx="1"/>
          </p:nvPr>
        </p:nvSpPr>
        <p:spPr>
          <a:xfrm>
            <a:off x="457200" y="1412776"/>
            <a:ext cx="8147248" cy="5112568"/>
          </a:xfrm>
        </p:spPr>
        <p:txBody>
          <a:bodyPr>
            <a:noAutofit/>
          </a:bodyPr>
          <a:lstStyle/>
          <a:p>
            <a:pPr marL="0" indent="0">
              <a:buNone/>
            </a:pPr>
            <a:r>
              <a:rPr lang="en-AU" dirty="0" smtClean="0"/>
              <a:t>“On </a:t>
            </a:r>
            <a:r>
              <a:rPr lang="en-AU" dirty="0"/>
              <a:t>Tabar Island I have started something - I doubt whether it will have any significance, but it might give some answers. </a:t>
            </a:r>
            <a:endParaRPr lang="en-AU" dirty="0" smtClean="0"/>
          </a:p>
          <a:p>
            <a:pPr marL="0" indent="0">
              <a:buNone/>
            </a:pPr>
            <a:r>
              <a:rPr lang="en-AU" dirty="0" smtClean="0"/>
              <a:t>“We </a:t>
            </a:r>
            <a:r>
              <a:rPr lang="en-AU" dirty="0"/>
              <a:t>are giving every man, woman and child on Tabar 200,000 units of penicillin</a:t>
            </a:r>
            <a:r>
              <a:rPr lang="en-AU" dirty="0" smtClean="0"/>
              <a:t>,…….   </a:t>
            </a:r>
          </a:p>
          <a:p>
            <a:pPr marL="0" indent="0">
              <a:buNone/>
            </a:pPr>
            <a:r>
              <a:rPr lang="en-AU" dirty="0" smtClean="0"/>
              <a:t>“We </a:t>
            </a:r>
            <a:r>
              <a:rPr lang="en-AU" dirty="0"/>
              <a:t>are </a:t>
            </a:r>
            <a:r>
              <a:rPr lang="en-AU" dirty="0" smtClean="0"/>
              <a:t>giving all </a:t>
            </a:r>
            <a:r>
              <a:rPr lang="en-AU" dirty="0"/>
              <a:t>treatment for hookworm and a course of N.A.B. injections, and are placing anti-</a:t>
            </a:r>
            <a:r>
              <a:rPr lang="en-AU" dirty="0" err="1"/>
              <a:t>malarials</a:t>
            </a:r>
            <a:r>
              <a:rPr lang="en-AU" dirty="0"/>
              <a:t> at their disposal</a:t>
            </a:r>
            <a:r>
              <a:rPr lang="en-AU" dirty="0" smtClean="0"/>
              <a:t>.”   </a:t>
            </a:r>
            <a:endParaRPr lang="en-AU" dirty="0">
              <a:effectLst/>
            </a:endParaRPr>
          </a:p>
        </p:txBody>
      </p:sp>
    </p:spTree>
    <p:extLst>
      <p:ext uri="{BB962C8B-B14F-4D97-AF65-F5344CB8AC3E}">
        <p14:creationId xmlns:p14="http://schemas.microsoft.com/office/powerpoint/2010/main" val="62841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i="1" dirty="0" smtClean="0"/>
              <a:t>Gunther to Scragg June 9 1950</a:t>
            </a:r>
            <a:endParaRPr lang="en-AU" i="1" dirty="0"/>
          </a:p>
        </p:txBody>
      </p:sp>
      <p:sp>
        <p:nvSpPr>
          <p:cNvPr id="3" name="Content Placeholder 2"/>
          <p:cNvSpPr>
            <a:spLocks noGrp="1"/>
          </p:cNvSpPr>
          <p:nvPr>
            <p:ph idx="1"/>
          </p:nvPr>
        </p:nvSpPr>
        <p:spPr>
          <a:xfrm>
            <a:off x="457200" y="1052736"/>
            <a:ext cx="8229600" cy="5400600"/>
          </a:xfrm>
        </p:spPr>
        <p:txBody>
          <a:bodyPr>
            <a:normAutofit fontScale="92500"/>
          </a:bodyPr>
          <a:lstStyle/>
          <a:p>
            <a:r>
              <a:rPr lang="en-US" sz="3600" dirty="0" smtClean="0"/>
              <a:t>“This </a:t>
            </a:r>
            <a:r>
              <a:rPr lang="en-US" sz="3600" dirty="0"/>
              <a:t>will confirm that it is the present intention that you should become District Medical Officer, New </a:t>
            </a:r>
            <a:r>
              <a:rPr lang="en-US" sz="3600" dirty="0" smtClean="0"/>
              <a:t>Ireland. The </a:t>
            </a:r>
            <a:r>
              <a:rPr lang="en-US" sz="3600" dirty="0"/>
              <a:t>District is one where there has been a frank depopulation of 27% in twenty years</a:t>
            </a:r>
            <a:r>
              <a:rPr lang="en-US" sz="3600" dirty="0" smtClean="0"/>
              <a:t>.”</a:t>
            </a:r>
          </a:p>
          <a:p>
            <a:pPr marL="0" indent="0">
              <a:spcBef>
                <a:spcPts val="0"/>
              </a:spcBef>
              <a:buNone/>
            </a:pPr>
            <a:endParaRPr lang="en-AU" sz="3600" dirty="0"/>
          </a:p>
          <a:p>
            <a:r>
              <a:rPr lang="en-US" sz="3600" dirty="0" smtClean="0"/>
              <a:t>“Such </a:t>
            </a:r>
            <a:r>
              <a:rPr lang="en-US" sz="3600" dirty="0"/>
              <a:t>a state of affairs needs early and rapid correction.   Much research has been done there recently </a:t>
            </a:r>
            <a:r>
              <a:rPr lang="en-US" sz="3600" dirty="0" smtClean="0"/>
              <a:t>including </a:t>
            </a:r>
            <a:r>
              <a:rPr lang="en-US" sz="3600" dirty="0"/>
              <a:t>a repeat demographic survey by Mr. </a:t>
            </a:r>
            <a:r>
              <a:rPr lang="en-US" sz="3600" dirty="0" smtClean="0"/>
              <a:t>Chinnery.</a:t>
            </a:r>
            <a:r>
              <a:rPr lang="en-AU" sz="3600" dirty="0" smtClean="0"/>
              <a:t>“</a:t>
            </a:r>
            <a:endParaRPr lang="en-AU" sz="3600" dirty="0"/>
          </a:p>
          <a:p>
            <a:pPr marL="0" indent="0">
              <a:buNone/>
            </a:pPr>
            <a:endParaRPr lang="en-AU" dirty="0">
              <a:effectLst/>
            </a:endParaRPr>
          </a:p>
        </p:txBody>
      </p:sp>
    </p:spTree>
    <p:extLst>
      <p:ext uri="{BB962C8B-B14F-4D97-AF65-F5344CB8AC3E}">
        <p14:creationId xmlns:p14="http://schemas.microsoft.com/office/powerpoint/2010/main" val="5743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34082"/>
          </a:xfrm>
        </p:spPr>
        <p:txBody>
          <a:bodyPr>
            <a:normAutofit fontScale="90000"/>
          </a:bodyPr>
          <a:lstStyle/>
          <a:p>
            <a:r>
              <a:rPr lang="en-AU" altLang="en-US" dirty="0" smtClean="0">
                <a:solidFill>
                  <a:srgbClr val="0070C0"/>
                </a:solidFill>
              </a:rPr>
              <a:t>Population of 5 Communities</a:t>
            </a:r>
            <a:endParaRPr lang="en-US" altLang="en-US" dirty="0" smtClean="0">
              <a:solidFill>
                <a:srgbClr val="0070C0"/>
              </a:solidFill>
            </a:endParaRPr>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929543"/>
            <a:ext cx="5616624" cy="5811825"/>
          </a:xfrm>
          <a:noFill/>
        </p:spPr>
      </p:pic>
    </p:spTree>
    <p:extLst>
      <p:ext uri="{BB962C8B-B14F-4D97-AF65-F5344CB8AC3E}">
        <p14:creationId xmlns:p14="http://schemas.microsoft.com/office/powerpoint/2010/main" val="78535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2160240"/>
          </a:xfrm>
        </p:spPr>
        <p:txBody>
          <a:bodyPr>
            <a:noAutofit/>
          </a:bodyPr>
          <a:lstStyle/>
          <a:p>
            <a:pPr algn="l"/>
            <a:r>
              <a:rPr lang="en-AU" sz="3600" dirty="0" smtClean="0"/>
              <a:t>Until the middle ages, the world as it was known to Europeans consisted only of Asia, North Africa and islands closest to Europe</a:t>
            </a:r>
            <a:endParaRPr lang="en-AU" sz="3600" dirty="0"/>
          </a:p>
        </p:txBody>
      </p:sp>
      <p:sp>
        <p:nvSpPr>
          <p:cNvPr id="3" name="Content Placeholder 2"/>
          <p:cNvSpPr>
            <a:spLocks noGrp="1"/>
          </p:cNvSpPr>
          <p:nvPr>
            <p:ph idx="1"/>
          </p:nvPr>
        </p:nvSpPr>
        <p:spPr>
          <a:xfrm>
            <a:off x="395536" y="2332037"/>
            <a:ext cx="8229600" cy="4525963"/>
          </a:xfrm>
        </p:spPr>
        <p:txBody>
          <a:bodyPr>
            <a:normAutofit/>
          </a:bodyPr>
          <a:lstStyle/>
          <a:p>
            <a:pPr marL="0" indent="0">
              <a:buNone/>
            </a:pPr>
            <a:r>
              <a:rPr lang="en-AU" sz="2800" dirty="0" smtClean="0"/>
              <a:t> </a:t>
            </a:r>
            <a:endParaRPr lang="en-AU"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08622"/>
            <a:ext cx="7112074" cy="36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319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HYPOTHESES</a:t>
            </a:r>
            <a:endParaRPr lang="en-AU" dirty="0"/>
          </a:p>
        </p:txBody>
      </p:sp>
      <p:sp>
        <p:nvSpPr>
          <p:cNvPr id="3" name="Content Placeholder 2"/>
          <p:cNvSpPr>
            <a:spLocks noGrp="1"/>
          </p:cNvSpPr>
          <p:nvPr>
            <p:ph idx="1"/>
          </p:nvPr>
        </p:nvSpPr>
        <p:spPr>
          <a:xfrm>
            <a:off x="457200" y="1124744"/>
            <a:ext cx="8229600" cy="5400600"/>
          </a:xfrm>
        </p:spPr>
        <p:txBody>
          <a:bodyPr>
            <a:normAutofit fontScale="85000" lnSpcReduction="10000"/>
          </a:bodyPr>
          <a:lstStyle/>
          <a:p>
            <a:r>
              <a:rPr lang="en-AU" dirty="0"/>
              <a:t>The people blamed sorcery or deliberate consumption </a:t>
            </a:r>
            <a:r>
              <a:rPr lang="en-AU" dirty="0" smtClean="0"/>
              <a:t>of reputed contraceptives </a:t>
            </a:r>
            <a:r>
              <a:rPr lang="en-AU" dirty="0"/>
              <a:t>or </a:t>
            </a:r>
            <a:r>
              <a:rPr lang="en-AU" dirty="0" smtClean="0"/>
              <a:t>abortifacients plants.</a:t>
            </a:r>
          </a:p>
          <a:p>
            <a:r>
              <a:rPr lang="en-AU" dirty="0" smtClean="0"/>
              <a:t>Missionaries </a:t>
            </a:r>
            <a:r>
              <a:rPr lang="en-AU" dirty="0"/>
              <a:t>rejected sorcery but accepted the latter </a:t>
            </a:r>
            <a:r>
              <a:rPr lang="en-AU" dirty="0" smtClean="0"/>
              <a:t>reasons.</a:t>
            </a:r>
          </a:p>
          <a:p>
            <a:r>
              <a:rPr lang="en-AU" dirty="0" smtClean="0"/>
              <a:t>Anthropologists postulated depression and despair resulting </a:t>
            </a:r>
            <a:r>
              <a:rPr lang="en-AU" dirty="0"/>
              <a:t>from the disruption of the traditional culture </a:t>
            </a:r>
            <a:r>
              <a:rPr lang="en-AU" dirty="0" smtClean="0"/>
              <a:t>by the invaders and Christianity</a:t>
            </a:r>
            <a:r>
              <a:rPr lang="en-AU" dirty="0"/>
              <a:t>. </a:t>
            </a:r>
            <a:endParaRPr lang="en-AU" dirty="0" smtClean="0"/>
          </a:p>
          <a:p>
            <a:r>
              <a:rPr lang="en-AU" dirty="0"/>
              <a:t>M</a:t>
            </a:r>
            <a:r>
              <a:rPr lang="en-AU" dirty="0" smtClean="0"/>
              <a:t>edical </a:t>
            </a:r>
            <a:r>
              <a:rPr lang="en-AU" dirty="0"/>
              <a:t>administrators and </a:t>
            </a:r>
            <a:r>
              <a:rPr lang="en-AU" dirty="0" smtClean="0"/>
              <a:t>native </a:t>
            </a:r>
            <a:r>
              <a:rPr lang="en-AU" dirty="0"/>
              <a:t>affairs </a:t>
            </a:r>
            <a:r>
              <a:rPr lang="en-AU" dirty="0" smtClean="0"/>
              <a:t>officers were confused by opinions but agreed </a:t>
            </a:r>
            <a:r>
              <a:rPr lang="en-AU" dirty="0"/>
              <a:t>with </a:t>
            </a:r>
            <a:r>
              <a:rPr lang="en-AU" dirty="0" smtClean="0"/>
              <a:t>anthropologists</a:t>
            </a:r>
            <a:r>
              <a:rPr lang="en-AU" dirty="0"/>
              <a:t>. </a:t>
            </a:r>
            <a:r>
              <a:rPr lang="en-AU" dirty="0" smtClean="0"/>
              <a:t> </a:t>
            </a:r>
          </a:p>
          <a:p>
            <a:r>
              <a:rPr lang="en-AU" dirty="0" smtClean="0"/>
              <a:t>Doctors </a:t>
            </a:r>
            <a:r>
              <a:rPr lang="en-AU" dirty="0"/>
              <a:t>in active care of the </a:t>
            </a:r>
            <a:r>
              <a:rPr lang="en-AU" dirty="0" smtClean="0"/>
              <a:t>people </a:t>
            </a:r>
            <a:r>
              <a:rPr lang="en-AU" dirty="0"/>
              <a:t>were frequently presented with </a:t>
            </a:r>
            <a:r>
              <a:rPr lang="en-AU" dirty="0" smtClean="0"/>
              <a:t>genital and pelvic conditions in both sexes pathognomonic of gonorrhoea. </a:t>
            </a:r>
            <a:endParaRPr lang="en-AU" dirty="0"/>
          </a:p>
        </p:txBody>
      </p:sp>
    </p:spTree>
    <p:extLst>
      <p:ext uri="{BB962C8B-B14F-4D97-AF65-F5344CB8AC3E}">
        <p14:creationId xmlns:p14="http://schemas.microsoft.com/office/powerpoint/2010/main" val="343369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i="1" dirty="0" smtClean="0"/>
              <a:t>PROMISCUOUS INTERCOURSE</a:t>
            </a:r>
            <a:endParaRPr lang="en-AU" dirty="0"/>
          </a:p>
        </p:txBody>
      </p:sp>
      <p:sp>
        <p:nvSpPr>
          <p:cNvPr id="3" name="Content Placeholder 2"/>
          <p:cNvSpPr>
            <a:spLocks noGrp="1"/>
          </p:cNvSpPr>
          <p:nvPr>
            <p:ph idx="1"/>
          </p:nvPr>
        </p:nvSpPr>
        <p:spPr>
          <a:xfrm>
            <a:off x="539552" y="1124744"/>
            <a:ext cx="8280920" cy="5472608"/>
          </a:xfrm>
        </p:spPr>
        <p:txBody>
          <a:bodyPr>
            <a:noAutofit/>
          </a:bodyPr>
          <a:lstStyle/>
          <a:p>
            <a:r>
              <a:rPr lang="en-AU" sz="2800" dirty="0" smtClean="0"/>
              <a:t>Powdermaker noted in </a:t>
            </a:r>
            <a:r>
              <a:rPr lang="en-AU" sz="2800" i="1" dirty="0" err="1" smtClean="0"/>
              <a:t>Malagan</a:t>
            </a:r>
            <a:r>
              <a:rPr lang="en-AU" sz="2800" dirty="0" smtClean="0"/>
              <a:t> ceremonies </a:t>
            </a:r>
            <a:r>
              <a:rPr lang="en-AU" sz="2800" dirty="0"/>
              <a:t>New Ireland </a:t>
            </a:r>
            <a:r>
              <a:rPr lang="en-AU" sz="2800" dirty="0" smtClean="0"/>
              <a:t>people would: </a:t>
            </a:r>
            <a:r>
              <a:rPr lang="en-AU" dirty="0" smtClean="0"/>
              <a:t>“</a:t>
            </a:r>
            <a:r>
              <a:rPr lang="en-AU" i="1" dirty="0" smtClean="0"/>
              <a:t>dance </a:t>
            </a:r>
            <a:r>
              <a:rPr lang="en-AU" i="1" dirty="0"/>
              <a:t>for several more hours, far into the night, which concludes with promiscuous intercourse. The only rule observed is the one of exogamy between members of the same moiety</a:t>
            </a:r>
            <a:r>
              <a:rPr lang="en-AU" dirty="0" smtClean="0"/>
              <a:t>.”</a:t>
            </a:r>
          </a:p>
          <a:p>
            <a:r>
              <a:rPr lang="en-AU" sz="2800" dirty="0" smtClean="0"/>
              <a:t>Cook records that off Hawaii</a:t>
            </a:r>
            <a:r>
              <a:rPr lang="en-AU" dirty="0" smtClean="0"/>
              <a:t>: </a:t>
            </a:r>
            <a:r>
              <a:rPr lang="en-AU" dirty="0"/>
              <a:t>"</a:t>
            </a:r>
            <a:r>
              <a:rPr lang="en-AU" i="1" dirty="0"/>
              <a:t>It was not possible to keep [the women] out of the ship and no women I ever met with were more ready to bestow their favours, indeed it appeared to me that they came with no other view."</a:t>
            </a:r>
          </a:p>
        </p:txBody>
      </p:sp>
    </p:spTree>
    <p:extLst>
      <p:ext uri="{BB962C8B-B14F-4D97-AF65-F5344CB8AC3E}">
        <p14:creationId xmlns:p14="http://schemas.microsoft.com/office/powerpoint/2010/main" val="210070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52128"/>
          </a:xfrm>
        </p:spPr>
        <p:txBody>
          <a:bodyPr>
            <a:normAutofit fontScale="90000"/>
          </a:bodyPr>
          <a:lstStyle/>
          <a:p>
            <a:r>
              <a:rPr lang="en-AU" b="1" dirty="0" smtClean="0"/>
              <a:t>THE CONUNDRUM </a:t>
            </a:r>
            <a:br>
              <a:rPr lang="en-AU" b="1" dirty="0" smtClean="0"/>
            </a:br>
            <a:r>
              <a:rPr lang="en-AU" b="1" dirty="0" smtClean="0"/>
              <a:t>a psychosomatic phenomenon</a:t>
            </a:r>
            <a:endParaRPr lang="en-AU" dirty="0"/>
          </a:p>
        </p:txBody>
      </p:sp>
      <p:sp>
        <p:nvSpPr>
          <p:cNvPr id="3" name="Content Placeholder 2"/>
          <p:cNvSpPr>
            <a:spLocks noGrp="1"/>
          </p:cNvSpPr>
          <p:nvPr>
            <p:ph idx="1"/>
          </p:nvPr>
        </p:nvSpPr>
        <p:spPr>
          <a:xfrm>
            <a:off x="395536" y="1484784"/>
            <a:ext cx="8229600" cy="5184576"/>
          </a:xfrm>
        </p:spPr>
        <p:txBody>
          <a:bodyPr>
            <a:normAutofit fontScale="25000" lnSpcReduction="20000"/>
          </a:bodyPr>
          <a:lstStyle/>
          <a:p>
            <a:r>
              <a:rPr lang="en-AU" sz="16000" dirty="0" smtClean="0"/>
              <a:t>“</a:t>
            </a:r>
            <a:r>
              <a:rPr lang="en-AU" sz="16000" i="1" dirty="0"/>
              <a:t>the physical causes were contributory to the wider psychological ones, or agencies through which these latter worked</a:t>
            </a:r>
            <a:r>
              <a:rPr lang="en-AU" sz="16000" i="1" dirty="0" smtClean="0"/>
              <a:t>.</a:t>
            </a:r>
          </a:p>
          <a:p>
            <a:pPr marL="0" indent="0">
              <a:lnSpc>
                <a:spcPct val="20000"/>
              </a:lnSpc>
              <a:buNone/>
            </a:pPr>
            <a:endParaRPr lang="en-AU" sz="16000" i="1" dirty="0" smtClean="0"/>
          </a:p>
          <a:p>
            <a:r>
              <a:rPr lang="en-AU" sz="16000" i="1" dirty="0" smtClean="0"/>
              <a:t>“But the </a:t>
            </a:r>
            <a:r>
              <a:rPr lang="en-AU" sz="16000" i="1" dirty="0"/>
              <a:t>root of the matter lay with that curious despair which dominated the native mind and coloured his every action and thought</a:t>
            </a:r>
            <a:r>
              <a:rPr lang="en-AU" sz="16000" dirty="0" smtClean="0"/>
              <a:t>”. </a:t>
            </a:r>
            <a:r>
              <a:rPr lang="en-AU" sz="16000" baseline="30000" dirty="0" smtClean="0"/>
              <a:t> </a:t>
            </a:r>
            <a:r>
              <a:rPr lang="en-AU" sz="9600" dirty="0" smtClean="0"/>
              <a:t>  </a:t>
            </a:r>
            <a:endParaRPr lang="en-AU" sz="9600" dirty="0"/>
          </a:p>
          <a:p>
            <a:pPr marL="0" indent="0">
              <a:buNone/>
            </a:pPr>
            <a:r>
              <a:rPr lang="en-AU" sz="12800" dirty="0" smtClean="0"/>
              <a:t> </a:t>
            </a:r>
            <a:endParaRPr lang="en-AU" sz="12800" dirty="0"/>
          </a:p>
          <a:p>
            <a:endParaRPr lang="en-AU" dirty="0"/>
          </a:p>
        </p:txBody>
      </p:sp>
    </p:spTree>
    <p:extLst>
      <p:ext uri="{BB962C8B-B14F-4D97-AF65-F5344CB8AC3E}">
        <p14:creationId xmlns:p14="http://schemas.microsoft.com/office/powerpoint/2010/main" val="420542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AU" b="1" dirty="0" smtClean="0"/>
              <a:t>ON THE CONTRARY</a:t>
            </a:r>
            <a:r>
              <a:rPr lang="en-AU" dirty="0" smtClean="0"/>
              <a:t/>
            </a:r>
            <a:br>
              <a:rPr lang="en-AU" dirty="0" smtClean="0"/>
            </a:br>
            <a:r>
              <a:rPr lang="en-AU" b="1" dirty="0" smtClean="0"/>
              <a:t>a</a:t>
            </a:r>
            <a:r>
              <a:rPr lang="en-AU" dirty="0" smtClean="0"/>
              <a:t> </a:t>
            </a:r>
            <a:r>
              <a:rPr lang="en-AU" b="1" dirty="0" smtClean="0"/>
              <a:t>physical </a:t>
            </a:r>
            <a:r>
              <a:rPr lang="en-AU" b="1" dirty="0"/>
              <a:t>condition</a:t>
            </a:r>
            <a:r>
              <a:rPr lang="en-AU" dirty="0"/>
              <a:t/>
            </a:r>
            <a:br>
              <a:rPr lang="en-AU" dirty="0"/>
            </a:br>
            <a:endParaRPr lang="en-AU" dirty="0"/>
          </a:p>
        </p:txBody>
      </p:sp>
      <p:sp>
        <p:nvSpPr>
          <p:cNvPr id="3" name="Content Placeholder 2"/>
          <p:cNvSpPr>
            <a:spLocks noGrp="1"/>
          </p:cNvSpPr>
          <p:nvPr>
            <p:ph idx="1"/>
          </p:nvPr>
        </p:nvSpPr>
        <p:spPr>
          <a:xfrm>
            <a:off x="395536" y="1628800"/>
            <a:ext cx="8229600" cy="4896544"/>
          </a:xfrm>
        </p:spPr>
        <p:txBody>
          <a:bodyPr>
            <a:noAutofit/>
          </a:bodyPr>
          <a:lstStyle/>
          <a:p>
            <a:r>
              <a:rPr lang="en-AU" sz="4000" dirty="0" smtClean="0"/>
              <a:t>Sailors </a:t>
            </a:r>
            <a:r>
              <a:rPr lang="en-AU" sz="4000" dirty="0"/>
              <a:t>infected with chronic gonorrhoea introduced this </a:t>
            </a:r>
            <a:r>
              <a:rPr lang="en-AU" sz="4000" dirty="0" smtClean="0"/>
              <a:t>infection </a:t>
            </a:r>
            <a:r>
              <a:rPr lang="en-AU" sz="4000" dirty="0"/>
              <a:t>into the promiscuous New Ireland society </a:t>
            </a:r>
            <a:r>
              <a:rPr lang="en-AU" sz="4000" dirty="0" smtClean="0"/>
              <a:t>and the </a:t>
            </a:r>
            <a:r>
              <a:rPr lang="en-AU" sz="4000" dirty="0" err="1"/>
              <a:t>Malagan</a:t>
            </a:r>
            <a:r>
              <a:rPr lang="en-AU" sz="4000" dirty="0"/>
              <a:t> ceremony</a:t>
            </a:r>
            <a:r>
              <a:rPr lang="en-AU" sz="4000" dirty="0" smtClean="0"/>
              <a:t> primed an epidemic.</a:t>
            </a:r>
            <a:endParaRPr lang="en-AU" sz="2800" dirty="0" smtClean="0"/>
          </a:p>
          <a:p>
            <a:r>
              <a:rPr lang="en-AU" sz="4000" dirty="0" smtClean="0"/>
              <a:t>The </a:t>
            </a:r>
            <a:r>
              <a:rPr lang="en-AU" sz="4000" dirty="0"/>
              <a:t>failure to produce </a:t>
            </a:r>
            <a:r>
              <a:rPr lang="en-AU" sz="4000" dirty="0" smtClean="0"/>
              <a:t>any children </a:t>
            </a:r>
            <a:r>
              <a:rPr lang="en-AU" sz="4000" dirty="0"/>
              <a:t>caused the ‘curious despair’.</a:t>
            </a:r>
          </a:p>
        </p:txBody>
      </p:sp>
    </p:spTree>
    <p:extLst>
      <p:ext uri="{BB962C8B-B14F-4D97-AF65-F5344CB8AC3E}">
        <p14:creationId xmlns:p14="http://schemas.microsoft.com/office/powerpoint/2010/main" val="104880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4000" dirty="0" smtClean="0"/>
              <a:t>STUDY of POPULATION DECLINE</a:t>
            </a:r>
            <a:endParaRPr lang="en-AU" sz="4000" dirty="0"/>
          </a:p>
        </p:txBody>
      </p:sp>
      <p:sp>
        <p:nvSpPr>
          <p:cNvPr id="3" name="Content Placeholder 2"/>
          <p:cNvSpPr>
            <a:spLocks noGrp="1"/>
          </p:cNvSpPr>
          <p:nvPr>
            <p:ph idx="1"/>
          </p:nvPr>
        </p:nvSpPr>
        <p:spPr>
          <a:xfrm>
            <a:off x="457200" y="1196752"/>
            <a:ext cx="8229600" cy="4929411"/>
          </a:xfrm>
        </p:spPr>
        <p:txBody>
          <a:bodyPr>
            <a:normAutofit/>
          </a:bodyPr>
          <a:lstStyle/>
          <a:p>
            <a:r>
              <a:rPr lang="en-AU" dirty="0" smtClean="0"/>
              <a:t>In New Ireland intercourse was </a:t>
            </a:r>
            <a:r>
              <a:rPr lang="en-AU" dirty="0"/>
              <a:t>a frequent event </a:t>
            </a:r>
            <a:r>
              <a:rPr lang="en-AU" dirty="0" smtClean="0"/>
              <a:t>and conception should have occurred </a:t>
            </a:r>
            <a:endParaRPr lang="en-AU" dirty="0"/>
          </a:p>
          <a:p>
            <a:r>
              <a:rPr lang="en-AU" dirty="0" smtClean="0"/>
              <a:t>The people of Kavieng were desperately changing partners but they got only ectopic pregnancies or nothing</a:t>
            </a:r>
          </a:p>
          <a:p>
            <a:r>
              <a:rPr lang="en-AU" dirty="0" smtClean="0"/>
              <a:t>For the first time in the 50 year study of </a:t>
            </a:r>
            <a:r>
              <a:rPr lang="en-AU" dirty="0" err="1" smtClean="0"/>
              <a:t>popn</a:t>
            </a:r>
            <a:r>
              <a:rPr lang="en-AU" dirty="0" smtClean="0"/>
              <a:t>. decline, there was an X-ray unit which enabled the investigation of female infertility</a:t>
            </a:r>
            <a:endParaRPr lang="en-AU" dirty="0"/>
          </a:p>
        </p:txBody>
      </p:sp>
    </p:spTree>
    <p:extLst>
      <p:ext uri="{BB962C8B-B14F-4D97-AF65-F5344CB8AC3E}">
        <p14:creationId xmlns:p14="http://schemas.microsoft.com/office/powerpoint/2010/main" val="1241624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Responsible partner in infertile couples</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4731789"/>
              </p:ext>
            </p:extLst>
          </p:nvPr>
        </p:nvGraphicFramePr>
        <p:xfrm>
          <a:off x="899592" y="1556792"/>
          <a:ext cx="7368952" cy="4246880"/>
        </p:xfrm>
        <a:graphic>
          <a:graphicData uri="http://schemas.openxmlformats.org/drawingml/2006/table">
            <a:tbl>
              <a:tblPr firstRow="1" bandRow="1">
                <a:tableStyleId>{5C22544A-7EE6-4342-B048-85BDC9FD1C3A}</a:tableStyleId>
              </a:tblPr>
              <a:tblGrid>
                <a:gridCol w="1882552"/>
                <a:gridCol w="1371600"/>
                <a:gridCol w="1371600"/>
                <a:gridCol w="1371600"/>
                <a:gridCol w="1371600"/>
              </a:tblGrid>
              <a:tr h="370840">
                <a:tc>
                  <a:txBody>
                    <a:bodyPr/>
                    <a:lstStyle/>
                    <a:p>
                      <a:endParaRPr lang="en-AU" dirty="0"/>
                    </a:p>
                  </a:txBody>
                  <a:tcPr/>
                </a:tc>
                <a:tc>
                  <a:txBody>
                    <a:bodyPr/>
                    <a:lstStyle/>
                    <a:p>
                      <a:r>
                        <a:rPr lang="en-AU" b="1" dirty="0" smtClean="0">
                          <a:solidFill>
                            <a:schemeClr val="tx1"/>
                          </a:solidFill>
                        </a:rPr>
                        <a:t>    WIFE</a:t>
                      </a:r>
                      <a:endParaRPr lang="en-AU" b="1" dirty="0">
                        <a:solidFill>
                          <a:schemeClr val="tx1"/>
                        </a:solidFill>
                      </a:endParaRPr>
                    </a:p>
                  </a:txBody>
                  <a:tcPr/>
                </a:tc>
                <a:tc>
                  <a:txBody>
                    <a:bodyPr/>
                    <a:lstStyle/>
                    <a:p>
                      <a:r>
                        <a:rPr lang="en-AU" dirty="0" smtClean="0">
                          <a:solidFill>
                            <a:schemeClr val="tx1"/>
                          </a:solidFill>
                        </a:rPr>
                        <a:t>    WIFE</a:t>
                      </a:r>
                      <a:endParaRPr lang="en-AU" dirty="0">
                        <a:solidFill>
                          <a:schemeClr val="tx1"/>
                        </a:solidFill>
                      </a:endParaRPr>
                    </a:p>
                  </a:txBody>
                  <a:tcPr/>
                </a:tc>
                <a:tc>
                  <a:txBody>
                    <a:bodyPr/>
                    <a:lstStyle/>
                    <a:p>
                      <a:r>
                        <a:rPr lang="en-AU" dirty="0" smtClean="0"/>
                        <a:t>    WIFE</a:t>
                      </a:r>
                      <a:endParaRPr lang="en-AU" dirty="0"/>
                    </a:p>
                  </a:txBody>
                  <a:tcPr/>
                </a:tc>
                <a:tc>
                  <a:txBody>
                    <a:bodyPr/>
                    <a:lstStyle/>
                    <a:p>
                      <a:r>
                        <a:rPr lang="en-AU" b="1" dirty="0" smtClean="0">
                          <a:solidFill>
                            <a:schemeClr val="tx1"/>
                          </a:solidFill>
                        </a:rPr>
                        <a:t>    MALE</a:t>
                      </a:r>
                      <a:endParaRPr lang="en-AU" b="1" dirty="0">
                        <a:solidFill>
                          <a:schemeClr val="tx1"/>
                        </a:solidFill>
                      </a:endParaRPr>
                    </a:p>
                  </a:txBody>
                  <a:tcPr/>
                </a:tc>
              </a:tr>
              <a:tr h="370840">
                <a:tc>
                  <a:txBody>
                    <a:bodyPr/>
                    <a:lstStyle/>
                    <a:p>
                      <a:r>
                        <a:rPr lang="en-AU" b="1" dirty="0" smtClean="0"/>
                        <a:t>HUSBAND</a:t>
                      </a:r>
                      <a:endParaRPr lang="en-AU" b="1" dirty="0"/>
                    </a:p>
                  </a:txBody>
                  <a:tcPr/>
                </a:tc>
                <a:tc>
                  <a:txBody>
                    <a:bodyPr/>
                    <a:lstStyle/>
                    <a:p>
                      <a:r>
                        <a:rPr lang="en-AU" b="1" dirty="0" smtClean="0"/>
                        <a:t>  Fertile</a:t>
                      </a:r>
                      <a:endParaRPr lang="en-AU" b="1" dirty="0"/>
                    </a:p>
                  </a:txBody>
                  <a:tcPr/>
                </a:tc>
                <a:tc>
                  <a:txBody>
                    <a:bodyPr/>
                    <a:lstStyle/>
                    <a:p>
                      <a:r>
                        <a:rPr lang="en-AU" b="1" dirty="0" smtClean="0"/>
                        <a:t>  Sterile</a:t>
                      </a:r>
                      <a:endParaRPr lang="en-AU" b="1" dirty="0"/>
                    </a:p>
                  </a:txBody>
                  <a:tcPr/>
                </a:tc>
                <a:tc>
                  <a:txBody>
                    <a:bodyPr/>
                    <a:lstStyle/>
                    <a:p>
                      <a:r>
                        <a:rPr lang="en-AU" b="1" dirty="0" smtClean="0"/>
                        <a:t>Doubtful</a:t>
                      </a:r>
                      <a:endParaRPr lang="en-AU" b="1" dirty="0"/>
                    </a:p>
                  </a:txBody>
                  <a:tcPr/>
                </a:tc>
                <a:tc>
                  <a:txBody>
                    <a:bodyPr/>
                    <a:lstStyle/>
                    <a:p>
                      <a:r>
                        <a:rPr lang="en-AU" b="1" dirty="0" smtClean="0"/>
                        <a:t>   TOTALS</a:t>
                      </a:r>
                      <a:endParaRPr lang="en-AU" b="1" dirty="0"/>
                    </a:p>
                  </a:txBody>
                  <a:tcPr/>
                </a:tc>
              </a:tr>
              <a:tr h="370840">
                <a:tc>
                  <a:txBody>
                    <a:bodyPr/>
                    <a:lstStyle/>
                    <a:p>
                      <a:r>
                        <a:rPr lang="en-AU" dirty="0" smtClean="0"/>
                        <a:t>Fertile</a:t>
                      </a:r>
                      <a:endParaRPr lang="en-AU" dirty="0"/>
                    </a:p>
                  </a:txBody>
                  <a:tcPr/>
                </a:tc>
                <a:tc>
                  <a:txBody>
                    <a:bodyPr/>
                    <a:lstStyle/>
                    <a:p>
                      <a:r>
                        <a:rPr lang="en-AU" dirty="0" smtClean="0"/>
                        <a:t>      11</a:t>
                      </a:r>
                      <a:endParaRPr lang="en-AU" dirty="0"/>
                    </a:p>
                  </a:txBody>
                  <a:tcPr/>
                </a:tc>
                <a:tc>
                  <a:txBody>
                    <a:bodyPr/>
                    <a:lstStyle/>
                    <a:p>
                      <a:r>
                        <a:rPr lang="en-AU" dirty="0" smtClean="0"/>
                        <a:t>      29</a:t>
                      </a:r>
                      <a:endParaRPr lang="en-AU" dirty="0"/>
                    </a:p>
                  </a:txBody>
                  <a:tcPr/>
                </a:tc>
                <a:tc>
                  <a:txBody>
                    <a:bodyPr/>
                    <a:lstStyle/>
                    <a:p>
                      <a:r>
                        <a:rPr lang="en-AU" dirty="0" smtClean="0"/>
                        <a:t>      -</a:t>
                      </a:r>
                      <a:endParaRPr lang="en-AU" dirty="0"/>
                    </a:p>
                  </a:txBody>
                  <a:tcPr/>
                </a:tc>
                <a:tc>
                  <a:txBody>
                    <a:bodyPr/>
                    <a:lstStyle/>
                    <a:p>
                      <a:r>
                        <a:rPr lang="en-AU" dirty="0" smtClean="0"/>
                        <a:t>      40</a:t>
                      </a:r>
                      <a:endParaRPr lang="en-AU" dirty="0"/>
                    </a:p>
                  </a:txBody>
                  <a:tcPr/>
                </a:tc>
              </a:tr>
              <a:tr h="370840">
                <a:tc>
                  <a:txBody>
                    <a:bodyPr/>
                    <a:lstStyle/>
                    <a:p>
                      <a:r>
                        <a:rPr lang="en-AU" dirty="0" err="1" smtClean="0"/>
                        <a:t>Subfertile</a:t>
                      </a:r>
                      <a:endParaRPr lang="en-AU" dirty="0"/>
                    </a:p>
                  </a:txBody>
                  <a:tcPr/>
                </a:tc>
                <a:tc>
                  <a:txBody>
                    <a:bodyPr/>
                    <a:lstStyle/>
                    <a:p>
                      <a:r>
                        <a:rPr lang="en-AU" dirty="0" smtClean="0"/>
                        <a:t>        3</a:t>
                      </a:r>
                      <a:endParaRPr lang="en-AU" dirty="0"/>
                    </a:p>
                  </a:txBody>
                  <a:tcPr/>
                </a:tc>
                <a:tc>
                  <a:txBody>
                    <a:bodyPr/>
                    <a:lstStyle/>
                    <a:p>
                      <a:r>
                        <a:rPr lang="en-AU" dirty="0" smtClean="0"/>
                        <a:t>         8</a:t>
                      </a:r>
                      <a:endParaRPr lang="en-AU" dirty="0"/>
                    </a:p>
                  </a:txBody>
                  <a:tcPr/>
                </a:tc>
                <a:tc>
                  <a:txBody>
                    <a:bodyPr/>
                    <a:lstStyle/>
                    <a:p>
                      <a:r>
                        <a:rPr lang="en-AU" dirty="0" smtClean="0"/>
                        <a:t>       -</a:t>
                      </a:r>
                      <a:endParaRPr lang="en-AU" dirty="0"/>
                    </a:p>
                  </a:txBody>
                  <a:tcPr/>
                </a:tc>
                <a:tc>
                  <a:txBody>
                    <a:bodyPr/>
                    <a:lstStyle/>
                    <a:p>
                      <a:r>
                        <a:rPr lang="en-AU" dirty="0" smtClean="0"/>
                        <a:t>       11</a:t>
                      </a:r>
                      <a:endParaRPr lang="en-AU" dirty="0"/>
                    </a:p>
                  </a:txBody>
                  <a:tcPr/>
                </a:tc>
              </a:tr>
              <a:tr h="370840">
                <a:tc>
                  <a:txBody>
                    <a:bodyPr/>
                    <a:lstStyle/>
                    <a:p>
                      <a:r>
                        <a:rPr lang="en-AU" dirty="0" smtClean="0"/>
                        <a:t>Sterile</a:t>
                      </a:r>
                      <a:endParaRPr lang="en-AU" dirty="0"/>
                    </a:p>
                  </a:txBody>
                  <a:tcPr/>
                </a:tc>
                <a:tc>
                  <a:txBody>
                    <a:bodyPr/>
                    <a:lstStyle/>
                    <a:p>
                      <a:r>
                        <a:rPr lang="en-AU" dirty="0" smtClean="0"/>
                        <a:t>        3</a:t>
                      </a:r>
                      <a:r>
                        <a:rPr lang="en-AU" baseline="0" dirty="0" smtClean="0"/>
                        <a:t> </a:t>
                      </a:r>
                      <a:endParaRPr lang="en-AU" dirty="0"/>
                    </a:p>
                  </a:txBody>
                  <a:tcPr/>
                </a:tc>
                <a:tc>
                  <a:txBody>
                    <a:bodyPr/>
                    <a:lstStyle/>
                    <a:p>
                      <a:r>
                        <a:rPr lang="en-AU" dirty="0" smtClean="0"/>
                        <a:t>         6</a:t>
                      </a:r>
                      <a:endParaRPr lang="en-AU" dirty="0"/>
                    </a:p>
                  </a:txBody>
                  <a:tcPr/>
                </a:tc>
                <a:tc>
                  <a:txBody>
                    <a:bodyPr/>
                    <a:lstStyle/>
                    <a:p>
                      <a:r>
                        <a:rPr lang="en-AU" dirty="0" smtClean="0"/>
                        <a:t>       1</a:t>
                      </a:r>
                      <a:endParaRPr lang="en-AU" dirty="0"/>
                    </a:p>
                  </a:txBody>
                  <a:tcPr/>
                </a:tc>
                <a:tc>
                  <a:txBody>
                    <a:bodyPr/>
                    <a:lstStyle/>
                    <a:p>
                      <a:r>
                        <a:rPr lang="en-AU" dirty="0" smtClean="0"/>
                        <a:t>       10</a:t>
                      </a:r>
                      <a:endParaRPr lang="en-AU" dirty="0"/>
                    </a:p>
                  </a:txBody>
                  <a:tcPr/>
                </a:tc>
              </a:tr>
              <a:tr h="370840">
                <a:tc>
                  <a:txBody>
                    <a:bodyPr/>
                    <a:lstStyle/>
                    <a:p>
                      <a:r>
                        <a:rPr lang="en-AU" dirty="0" smtClean="0"/>
                        <a:t>Divorced, dead</a:t>
                      </a:r>
                      <a:endParaRPr lang="en-AU" dirty="0"/>
                    </a:p>
                  </a:txBody>
                  <a:tcPr/>
                </a:tc>
                <a:tc>
                  <a:txBody>
                    <a:bodyPr/>
                    <a:lstStyle/>
                    <a:p>
                      <a:r>
                        <a:rPr lang="en-AU" dirty="0" smtClean="0"/>
                        <a:t>        2</a:t>
                      </a:r>
                      <a:endParaRPr lang="en-AU" dirty="0"/>
                    </a:p>
                  </a:txBody>
                  <a:tcPr/>
                </a:tc>
                <a:tc>
                  <a:txBody>
                    <a:bodyPr/>
                    <a:lstStyle/>
                    <a:p>
                      <a:r>
                        <a:rPr lang="en-AU" dirty="0" smtClean="0"/>
                        <a:t>         5</a:t>
                      </a:r>
                      <a:endParaRPr lang="en-AU" dirty="0"/>
                    </a:p>
                  </a:txBody>
                  <a:tcPr/>
                </a:tc>
                <a:tc>
                  <a:txBody>
                    <a:bodyPr/>
                    <a:lstStyle/>
                    <a:p>
                      <a:r>
                        <a:rPr lang="en-AU" dirty="0" smtClean="0"/>
                        <a:t>       2</a:t>
                      </a:r>
                      <a:endParaRPr lang="en-AU" dirty="0"/>
                    </a:p>
                  </a:txBody>
                  <a:tcPr/>
                </a:tc>
                <a:tc>
                  <a:txBody>
                    <a:bodyPr/>
                    <a:lstStyle/>
                    <a:p>
                      <a:r>
                        <a:rPr lang="en-AU" dirty="0" smtClean="0"/>
                        <a:t>         9</a:t>
                      </a:r>
                      <a:endParaRPr lang="en-AU" dirty="0"/>
                    </a:p>
                  </a:txBody>
                  <a:tcPr/>
                </a:tc>
              </a:tr>
              <a:tr h="370840">
                <a:tc>
                  <a:txBody>
                    <a:bodyPr/>
                    <a:lstStyle/>
                    <a:p>
                      <a:r>
                        <a:rPr lang="en-AU" dirty="0" smtClean="0"/>
                        <a:t>Too Old</a:t>
                      </a:r>
                      <a:endParaRPr lang="en-AU" dirty="0"/>
                    </a:p>
                  </a:txBody>
                  <a:tcPr/>
                </a:tc>
                <a:tc>
                  <a:txBody>
                    <a:bodyPr/>
                    <a:lstStyle/>
                    <a:p>
                      <a:r>
                        <a:rPr lang="en-AU" dirty="0" smtClean="0"/>
                        <a:t>        2</a:t>
                      </a:r>
                      <a:endParaRPr lang="en-AU" dirty="0"/>
                    </a:p>
                  </a:txBody>
                  <a:tcPr/>
                </a:tc>
                <a:tc>
                  <a:txBody>
                    <a:bodyPr/>
                    <a:lstStyle/>
                    <a:p>
                      <a:r>
                        <a:rPr lang="en-AU" dirty="0" smtClean="0"/>
                        <a:t>         5</a:t>
                      </a:r>
                      <a:endParaRPr lang="en-AU" dirty="0"/>
                    </a:p>
                  </a:txBody>
                  <a:tcPr/>
                </a:tc>
                <a:tc>
                  <a:txBody>
                    <a:bodyPr/>
                    <a:lstStyle/>
                    <a:p>
                      <a:r>
                        <a:rPr lang="en-AU" dirty="0" smtClean="0"/>
                        <a:t>       -</a:t>
                      </a:r>
                      <a:endParaRPr lang="en-AU" dirty="0"/>
                    </a:p>
                  </a:txBody>
                  <a:tcPr/>
                </a:tc>
                <a:tc>
                  <a:txBody>
                    <a:bodyPr/>
                    <a:lstStyle/>
                    <a:p>
                      <a:r>
                        <a:rPr lang="en-AU" dirty="0" smtClean="0"/>
                        <a:t>         7</a:t>
                      </a:r>
                    </a:p>
                    <a:p>
                      <a:endParaRPr lang="en-AU" dirty="0"/>
                    </a:p>
                  </a:txBody>
                  <a:tcPr/>
                </a:tc>
              </a:tr>
              <a:tr h="370840">
                <a:tc>
                  <a:txBody>
                    <a:bodyPr/>
                    <a:lstStyle/>
                    <a:p>
                      <a:r>
                        <a:rPr lang="en-AU" b="1" dirty="0" smtClean="0"/>
                        <a:t>FEMALE TOTALS</a:t>
                      </a:r>
                      <a:endParaRPr lang="en-AU" b="1" dirty="0"/>
                    </a:p>
                  </a:txBody>
                  <a:tcPr/>
                </a:tc>
                <a:tc>
                  <a:txBody>
                    <a:bodyPr/>
                    <a:lstStyle/>
                    <a:p>
                      <a:r>
                        <a:rPr lang="en-AU" dirty="0" smtClean="0"/>
                        <a:t>      21</a:t>
                      </a:r>
                      <a:endParaRPr lang="en-AU" dirty="0"/>
                    </a:p>
                  </a:txBody>
                  <a:tcPr/>
                </a:tc>
                <a:tc>
                  <a:txBody>
                    <a:bodyPr/>
                    <a:lstStyle/>
                    <a:p>
                      <a:r>
                        <a:rPr lang="en-AU" dirty="0" smtClean="0"/>
                        <a:t>       53</a:t>
                      </a:r>
                      <a:endParaRPr lang="en-AU" dirty="0"/>
                    </a:p>
                  </a:txBody>
                  <a:tcPr/>
                </a:tc>
                <a:tc>
                  <a:txBody>
                    <a:bodyPr/>
                    <a:lstStyle/>
                    <a:p>
                      <a:r>
                        <a:rPr lang="en-AU" dirty="0" smtClean="0"/>
                        <a:t>       3</a:t>
                      </a:r>
                      <a:endParaRPr lang="en-AU" dirty="0"/>
                    </a:p>
                  </a:txBody>
                  <a:tcPr/>
                </a:tc>
                <a:tc>
                  <a:txBody>
                    <a:bodyPr/>
                    <a:lstStyle/>
                    <a:p>
                      <a:r>
                        <a:rPr lang="en-AU" dirty="0" smtClean="0"/>
                        <a:t>       77</a:t>
                      </a:r>
                      <a:endParaRPr lang="en-AU" dirty="0"/>
                    </a:p>
                  </a:txBody>
                  <a:tcPr/>
                </a:tc>
              </a:tr>
              <a:tr h="370840">
                <a:tc>
                  <a:txBody>
                    <a:bodyPr/>
                    <a:lstStyle/>
                    <a:p>
                      <a:endParaRPr lang="en-AU" b="1" dirty="0" smtClean="0"/>
                    </a:p>
                    <a:p>
                      <a:r>
                        <a:rPr lang="en-AU" b="1" dirty="0" smtClean="0"/>
                        <a:t>    No. Marriages</a:t>
                      </a:r>
                      <a:r>
                        <a:rPr lang="en-AU" b="1" baseline="0" dirty="0" smtClean="0"/>
                        <a:t> </a:t>
                      </a:r>
                      <a:endParaRPr lang="en-AU" b="1" dirty="0"/>
                    </a:p>
                  </a:txBody>
                  <a:tcPr/>
                </a:tc>
                <a:tc>
                  <a:txBody>
                    <a:bodyPr/>
                    <a:lstStyle/>
                    <a:p>
                      <a:r>
                        <a:rPr lang="en-AU" dirty="0" smtClean="0"/>
                        <a:t>      </a:t>
                      </a:r>
                    </a:p>
                    <a:p>
                      <a:r>
                        <a:rPr lang="en-AU" dirty="0" smtClean="0"/>
                        <a:t>      11</a:t>
                      </a:r>
                      <a:endParaRPr lang="en-AU" dirty="0"/>
                    </a:p>
                  </a:txBody>
                  <a:tcPr/>
                </a:tc>
                <a:tc>
                  <a:txBody>
                    <a:bodyPr/>
                    <a:lstStyle/>
                    <a:p>
                      <a:r>
                        <a:rPr lang="en-AU" dirty="0" smtClean="0"/>
                        <a:t>          </a:t>
                      </a:r>
                    </a:p>
                    <a:p>
                      <a:r>
                        <a:rPr lang="en-AU" dirty="0" smtClean="0"/>
                        <a:t>       57</a:t>
                      </a:r>
                      <a:endParaRPr lang="en-AU" dirty="0"/>
                    </a:p>
                  </a:txBody>
                  <a:tcPr/>
                </a:tc>
                <a:tc>
                  <a:txBody>
                    <a:bodyPr/>
                    <a:lstStyle/>
                    <a:p>
                      <a:r>
                        <a:rPr lang="en-AU" dirty="0" smtClean="0"/>
                        <a:t>       </a:t>
                      </a:r>
                    </a:p>
                    <a:p>
                      <a:r>
                        <a:rPr lang="en-AU" dirty="0" smtClean="0"/>
                        <a:t>       9</a:t>
                      </a:r>
                      <a:endParaRPr lang="en-AU" dirty="0"/>
                    </a:p>
                  </a:txBody>
                  <a:tcPr/>
                </a:tc>
                <a:tc>
                  <a:txBody>
                    <a:bodyPr/>
                    <a:lstStyle/>
                    <a:p>
                      <a:endParaRPr lang="en-AU" dirty="0"/>
                    </a:p>
                  </a:txBody>
                  <a:tcPr/>
                </a:tc>
              </a:tr>
              <a:tr h="370840">
                <a:tc>
                  <a:txBody>
                    <a:bodyPr/>
                    <a:lstStyle/>
                    <a:p>
                      <a:r>
                        <a:rPr lang="en-AU" b="1" dirty="0" smtClean="0"/>
                        <a:t>                      %</a:t>
                      </a:r>
                      <a:endParaRPr lang="en-AU" b="1" dirty="0"/>
                    </a:p>
                  </a:txBody>
                  <a:tcPr/>
                </a:tc>
                <a:tc>
                  <a:txBody>
                    <a:bodyPr/>
                    <a:lstStyle/>
                    <a:p>
                      <a:r>
                        <a:rPr lang="en-AU" dirty="0" smtClean="0"/>
                        <a:t>      14</a:t>
                      </a:r>
                      <a:endParaRPr lang="en-AU" dirty="0"/>
                    </a:p>
                  </a:txBody>
                  <a:tcPr/>
                </a:tc>
                <a:tc>
                  <a:txBody>
                    <a:bodyPr/>
                    <a:lstStyle/>
                    <a:p>
                      <a:r>
                        <a:rPr lang="en-AU" dirty="0" smtClean="0"/>
                        <a:t>       74</a:t>
                      </a:r>
                      <a:endParaRPr lang="en-AU" dirty="0"/>
                    </a:p>
                  </a:txBody>
                  <a:tcPr/>
                </a:tc>
                <a:tc>
                  <a:txBody>
                    <a:bodyPr/>
                    <a:lstStyle/>
                    <a:p>
                      <a:r>
                        <a:rPr lang="en-AU" dirty="0" smtClean="0"/>
                        <a:t>     12</a:t>
                      </a:r>
                      <a:endParaRPr lang="en-AU" dirty="0"/>
                    </a:p>
                  </a:txBody>
                  <a:tcPr/>
                </a:tc>
                <a:tc>
                  <a:txBody>
                    <a:bodyPr/>
                    <a:lstStyle/>
                    <a:p>
                      <a:endParaRPr lang="en-AU" dirty="0"/>
                    </a:p>
                  </a:txBody>
                  <a:tcPr/>
                </a:tc>
              </a:tr>
            </a:tbl>
          </a:graphicData>
        </a:graphic>
      </p:graphicFrame>
      <p:cxnSp>
        <p:nvCxnSpPr>
          <p:cNvPr id="6" name="Straight Connector 5"/>
          <p:cNvCxnSpPr/>
          <p:nvPr/>
        </p:nvCxnSpPr>
        <p:spPr>
          <a:xfrm>
            <a:off x="467544" y="4869160"/>
            <a:ext cx="7344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7544" y="4221088"/>
            <a:ext cx="7344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9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Buka and New Ireland 1953</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732421"/>
              </p:ext>
            </p:extLst>
          </p:nvPr>
        </p:nvGraphicFramePr>
        <p:xfrm>
          <a:off x="421189" y="1340768"/>
          <a:ext cx="8229613" cy="2773680"/>
        </p:xfrm>
        <a:graphic>
          <a:graphicData uri="http://schemas.openxmlformats.org/drawingml/2006/table">
            <a:tbl>
              <a:tblPr firstRow="1" bandRow="1">
                <a:tableStyleId>{5C22544A-7EE6-4342-B048-85BDC9FD1C3A}</a:tableStyleId>
              </a:tblPr>
              <a:tblGrid>
                <a:gridCol w="936104"/>
                <a:gridCol w="1224136"/>
                <a:gridCol w="1224136"/>
                <a:gridCol w="1440160"/>
                <a:gridCol w="1368154"/>
                <a:gridCol w="2036923"/>
              </a:tblGrid>
              <a:tr h="370840">
                <a:tc>
                  <a:txBody>
                    <a:bodyPr/>
                    <a:lstStyle/>
                    <a:p>
                      <a:r>
                        <a:rPr lang="en-AU" sz="2400" dirty="0" smtClean="0"/>
                        <a:t>Area</a:t>
                      </a:r>
                      <a:endParaRPr lang="en-AU" sz="2400" dirty="0"/>
                    </a:p>
                  </a:txBody>
                  <a:tcPr/>
                </a:tc>
                <a:tc>
                  <a:txBody>
                    <a:bodyPr/>
                    <a:lstStyle/>
                    <a:p>
                      <a:r>
                        <a:rPr lang="en-AU" sz="2400" dirty="0" smtClean="0"/>
                        <a:t>Women</a:t>
                      </a:r>
                      <a:endParaRPr lang="en-AU" sz="2400" dirty="0"/>
                    </a:p>
                  </a:txBody>
                  <a:tcPr/>
                </a:tc>
                <a:tc>
                  <a:txBody>
                    <a:bodyPr/>
                    <a:lstStyle/>
                    <a:p>
                      <a:r>
                        <a:rPr lang="en-AU" sz="2400" dirty="0" smtClean="0"/>
                        <a:t>Infertile</a:t>
                      </a:r>
                      <a:endParaRPr lang="en-AU" sz="2400" dirty="0"/>
                    </a:p>
                  </a:txBody>
                  <a:tcPr/>
                </a:tc>
                <a:tc>
                  <a:txBody>
                    <a:bodyPr/>
                    <a:lstStyle/>
                    <a:p>
                      <a:r>
                        <a:rPr lang="en-AU" sz="2400" dirty="0" err="1" smtClean="0"/>
                        <a:t>Stillbths</a:t>
                      </a:r>
                      <a:endParaRPr lang="en-AU" sz="2400" dirty="0"/>
                    </a:p>
                  </a:txBody>
                  <a:tcPr/>
                </a:tc>
                <a:tc>
                  <a:txBody>
                    <a:bodyPr/>
                    <a:lstStyle/>
                    <a:p>
                      <a:r>
                        <a:rPr lang="en-AU" sz="2400" dirty="0" err="1" smtClean="0"/>
                        <a:t>Dths</a:t>
                      </a:r>
                      <a:r>
                        <a:rPr lang="en-AU" sz="2400" baseline="0" dirty="0" smtClean="0"/>
                        <a:t> 0-1</a:t>
                      </a:r>
                      <a:endParaRPr lang="en-AU" sz="2400" dirty="0"/>
                    </a:p>
                  </a:txBody>
                  <a:tcPr/>
                </a:tc>
                <a:tc>
                  <a:txBody>
                    <a:bodyPr/>
                    <a:lstStyle/>
                    <a:p>
                      <a:r>
                        <a:rPr lang="en-AU" sz="2400" dirty="0" err="1" smtClean="0"/>
                        <a:t>Popn</a:t>
                      </a:r>
                      <a:r>
                        <a:rPr lang="en-AU" sz="2400" dirty="0" smtClean="0"/>
                        <a:t>. Change </a:t>
                      </a:r>
                    </a:p>
                    <a:p>
                      <a:r>
                        <a:rPr lang="en-AU" sz="2400" dirty="0" smtClean="0"/>
                        <a:t>        28 </a:t>
                      </a:r>
                      <a:r>
                        <a:rPr lang="en-AU" sz="2400" dirty="0" err="1" smtClean="0"/>
                        <a:t>yr</a:t>
                      </a:r>
                      <a:endParaRPr lang="en-AU" sz="2400" dirty="0"/>
                    </a:p>
                  </a:txBody>
                  <a:tcPr/>
                </a:tc>
              </a:tr>
              <a:tr h="370840">
                <a:tc>
                  <a:txBody>
                    <a:bodyPr/>
                    <a:lstStyle/>
                    <a:p>
                      <a:r>
                        <a:rPr lang="en-AU" sz="2600" dirty="0" err="1" smtClean="0">
                          <a:latin typeface="+mn-lt"/>
                          <a:cs typeface="Times New Roman" panose="02020603050405020304" pitchFamily="18" charset="0"/>
                        </a:rPr>
                        <a:t>L’koa</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94</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4.3</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26</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71</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+154.0</a:t>
                      </a:r>
                      <a:endParaRPr lang="en-AU" sz="2600" dirty="0">
                        <a:latin typeface="+mn-lt"/>
                        <a:cs typeface="Times New Roman" panose="02020603050405020304" pitchFamily="18" charset="0"/>
                      </a:endParaRPr>
                    </a:p>
                  </a:txBody>
                  <a:tcPr/>
                </a:tc>
              </a:tr>
              <a:tr h="370840">
                <a:tc>
                  <a:txBody>
                    <a:bodyPr/>
                    <a:lstStyle/>
                    <a:p>
                      <a:r>
                        <a:rPr lang="en-AU" sz="2600" dirty="0" smtClean="0">
                          <a:latin typeface="+mn-lt"/>
                          <a:cs typeface="Times New Roman" panose="02020603050405020304" pitchFamily="18" charset="0"/>
                        </a:rPr>
                        <a:t>Solas</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133</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9.0</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16</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319</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+103.2</a:t>
                      </a:r>
                      <a:endParaRPr lang="en-AU" sz="2600" dirty="0">
                        <a:latin typeface="+mn-lt"/>
                        <a:cs typeface="Times New Roman" panose="02020603050405020304" pitchFamily="18" charset="0"/>
                      </a:endParaRPr>
                    </a:p>
                  </a:txBody>
                  <a:tcPr/>
                </a:tc>
              </a:tr>
              <a:tr h="370840">
                <a:tc>
                  <a:txBody>
                    <a:bodyPr/>
                    <a:lstStyle/>
                    <a:p>
                      <a:r>
                        <a:rPr lang="en-AU" sz="2600" dirty="0" smtClean="0">
                          <a:latin typeface="+mn-lt"/>
                          <a:cs typeface="Times New Roman" panose="02020603050405020304" pitchFamily="18" charset="0"/>
                        </a:rPr>
                        <a:t>Tigak</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196</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44.6</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67</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125</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-24.8</a:t>
                      </a:r>
                      <a:endParaRPr lang="en-AU" sz="2600" dirty="0">
                        <a:latin typeface="+mn-lt"/>
                        <a:cs typeface="Times New Roman" panose="02020603050405020304" pitchFamily="18" charset="0"/>
                      </a:endParaRPr>
                    </a:p>
                  </a:txBody>
                  <a:tcPr/>
                </a:tc>
              </a:tr>
              <a:tr h="370840">
                <a:tc>
                  <a:txBody>
                    <a:bodyPr/>
                    <a:lstStyle/>
                    <a:p>
                      <a:r>
                        <a:rPr lang="en-AU" sz="2600" dirty="0" smtClean="0">
                          <a:latin typeface="+mn-lt"/>
                          <a:cs typeface="Times New Roman" panose="02020603050405020304" pitchFamily="18" charset="0"/>
                        </a:rPr>
                        <a:t>Tabar</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407</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45.2</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45</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142</a:t>
                      </a:r>
                      <a:endParaRPr lang="en-AU" sz="2600" dirty="0">
                        <a:latin typeface="+mn-lt"/>
                        <a:cs typeface="Times New Roman" panose="02020603050405020304" pitchFamily="18" charset="0"/>
                      </a:endParaRPr>
                    </a:p>
                  </a:txBody>
                  <a:tcPr/>
                </a:tc>
                <a:tc>
                  <a:txBody>
                    <a:bodyPr/>
                    <a:lstStyle/>
                    <a:p>
                      <a:r>
                        <a:rPr lang="en-AU" sz="2600" dirty="0" smtClean="0">
                          <a:latin typeface="+mn-lt"/>
                          <a:cs typeface="Times New Roman" panose="02020603050405020304" pitchFamily="18" charset="0"/>
                        </a:rPr>
                        <a:t>       -41.0</a:t>
                      </a:r>
                      <a:endParaRPr lang="en-AU" sz="2600" dirty="0">
                        <a:latin typeface="+mn-lt"/>
                        <a:cs typeface="Times New Roman" panose="02020603050405020304" pitchFamily="18" charset="0"/>
                      </a:endParaRPr>
                    </a:p>
                  </a:txBody>
                  <a:tcPr/>
                </a:tc>
              </a:tr>
            </a:tbl>
          </a:graphicData>
        </a:graphic>
      </p:graphicFrame>
      <p:sp>
        <p:nvSpPr>
          <p:cNvPr id="6" name="TextBox 5"/>
          <p:cNvSpPr txBox="1"/>
          <p:nvPr/>
        </p:nvSpPr>
        <p:spPr>
          <a:xfrm>
            <a:off x="472728" y="4342299"/>
            <a:ext cx="8275736" cy="1569660"/>
          </a:xfrm>
          <a:prstGeom prst="rect">
            <a:avLst/>
          </a:prstGeom>
          <a:noFill/>
        </p:spPr>
        <p:txBody>
          <a:bodyPr wrap="square" rtlCol="0">
            <a:spAutoFit/>
          </a:bodyPr>
          <a:lstStyle/>
          <a:p>
            <a:pPr lvl="0">
              <a:spcBef>
                <a:spcPts val="600"/>
              </a:spcBef>
            </a:pPr>
            <a:r>
              <a:rPr lang="en-AU" sz="3200" dirty="0" smtClean="0">
                <a:solidFill>
                  <a:prstClr val="black"/>
                </a:solidFill>
              </a:rPr>
              <a:t>In Tigak </a:t>
            </a:r>
            <a:r>
              <a:rPr lang="en-AU" sz="3200" dirty="0">
                <a:solidFill>
                  <a:prstClr val="black"/>
                </a:solidFill>
              </a:rPr>
              <a:t>and Tabar, 40% </a:t>
            </a:r>
            <a:r>
              <a:rPr lang="en-AU" sz="3200" dirty="0" smtClean="0">
                <a:solidFill>
                  <a:prstClr val="black"/>
                </a:solidFill>
              </a:rPr>
              <a:t>infertility rate was significant. </a:t>
            </a:r>
            <a:r>
              <a:rPr lang="en-AU" sz="3200" dirty="0">
                <a:solidFill>
                  <a:prstClr val="black"/>
                </a:solidFill>
              </a:rPr>
              <a:t>In Solas, infant </a:t>
            </a:r>
            <a:r>
              <a:rPr lang="en-AU" sz="3200" dirty="0" smtClean="0">
                <a:solidFill>
                  <a:prstClr val="black"/>
                </a:solidFill>
              </a:rPr>
              <a:t>mort. </a:t>
            </a:r>
            <a:r>
              <a:rPr lang="en-AU" sz="3200" dirty="0">
                <a:solidFill>
                  <a:prstClr val="black"/>
                </a:solidFill>
              </a:rPr>
              <a:t>was </a:t>
            </a:r>
            <a:r>
              <a:rPr lang="en-AU" sz="3200" dirty="0" smtClean="0">
                <a:solidFill>
                  <a:prstClr val="black"/>
                </a:solidFill>
              </a:rPr>
              <a:t>32%, </a:t>
            </a:r>
            <a:r>
              <a:rPr lang="en-AU" sz="3200" dirty="0">
                <a:solidFill>
                  <a:prstClr val="black"/>
                </a:solidFill>
              </a:rPr>
              <a:t>but </a:t>
            </a:r>
            <a:r>
              <a:rPr lang="en-AU" sz="3200" dirty="0" err="1" smtClean="0">
                <a:solidFill>
                  <a:prstClr val="black"/>
                </a:solidFill>
              </a:rPr>
              <a:t>depopn</a:t>
            </a:r>
            <a:r>
              <a:rPr lang="en-AU" sz="3200" dirty="0" smtClean="0">
                <a:solidFill>
                  <a:prstClr val="black"/>
                </a:solidFill>
              </a:rPr>
              <a:t>. did </a:t>
            </a:r>
            <a:r>
              <a:rPr lang="en-AU" sz="3200" dirty="0">
                <a:solidFill>
                  <a:prstClr val="black"/>
                </a:solidFill>
              </a:rPr>
              <a:t>not follow as </a:t>
            </a:r>
            <a:r>
              <a:rPr lang="en-AU" sz="3200" dirty="0" smtClean="0">
                <a:solidFill>
                  <a:prstClr val="black"/>
                </a:solidFill>
              </a:rPr>
              <a:t>infertility was </a:t>
            </a:r>
            <a:r>
              <a:rPr lang="en-AU" sz="3200" dirty="0">
                <a:solidFill>
                  <a:prstClr val="black"/>
                </a:solidFill>
              </a:rPr>
              <a:t>only 9</a:t>
            </a:r>
            <a:r>
              <a:rPr lang="en-AU" sz="3200" dirty="0" smtClean="0">
                <a:solidFill>
                  <a:prstClr val="black"/>
                </a:solidFill>
              </a:rPr>
              <a:t>%.</a:t>
            </a:r>
            <a:endParaRPr lang="en-AU" sz="3200" dirty="0">
              <a:solidFill>
                <a:prstClr val="black"/>
              </a:solidFill>
            </a:endParaRPr>
          </a:p>
        </p:txBody>
      </p:sp>
    </p:spTree>
    <p:extLst>
      <p:ext uri="{BB962C8B-B14F-4D97-AF65-F5344CB8AC3E}">
        <p14:creationId xmlns:p14="http://schemas.microsoft.com/office/powerpoint/2010/main" val="275299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34082"/>
          </a:xfrm>
        </p:spPr>
        <p:txBody>
          <a:bodyPr>
            <a:normAutofit fontScale="90000"/>
          </a:bodyPr>
          <a:lstStyle/>
          <a:p>
            <a:r>
              <a:rPr lang="en-AU" altLang="en-US" dirty="0" smtClean="0">
                <a:solidFill>
                  <a:srgbClr val="0070C0"/>
                </a:solidFill>
              </a:rPr>
              <a:t>Population of 5 Communities</a:t>
            </a:r>
            <a:endParaRPr lang="en-US" altLang="en-US" dirty="0" smtClean="0">
              <a:solidFill>
                <a:srgbClr val="0070C0"/>
              </a:solidFill>
            </a:endParaRPr>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918728"/>
            <a:ext cx="5616624" cy="5811825"/>
          </a:xfrm>
          <a:noFill/>
        </p:spPr>
      </p:pic>
    </p:spTree>
    <p:extLst>
      <p:ext uri="{BB962C8B-B14F-4D97-AF65-F5344CB8AC3E}">
        <p14:creationId xmlns:p14="http://schemas.microsoft.com/office/powerpoint/2010/main" val="249880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48072"/>
          </a:xfrm>
        </p:spPr>
        <p:txBody>
          <a:bodyPr>
            <a:normAutofit fontScale="90000"/>
          </a:bodyPr>
          <a:lstStyle/>
          <a:p>
            <a:r>
              <a:rPr lang="en-AU" sz="4000" dirty="0" smtClean="0"/>
              <a:t>INFERTILITY from GONORRHOEA</a:t>
            </a:r>
            <a:endParaRPr lang="en-AU" sz="4000" dirty="0"/>
          </a:p>
        </p:txBody>
      </p:sp>
      <p:sp>
        <p:nvSpPr>
          <p:cNvPr id="3" name="Content Placeholder 2"/>
          <p:cNvSpPr>
            <a:spLocks noGrp="1"/>
          </p:cNvSpPr>
          <p:nvPr>
            <p:ph idx="1"/>
          </p:nvPr>
        </p:nvSpPr>
        <p:spPr>
          <a:xfrm>
            <a:off x="179512" y="1052736"/>
            <a:ext cx="8568952" cy="5472608"/>
          </a:xfrm>
        </p:spPr>
        <p:txBody>
          <a:bodyPr>
            <a:noAutofit/>
          </a:bodyPr>
          <a:lstStyle/>
          <a:p>
            <a:pPr marL="0" indent="0">
              <a:buNone/>
            </a:pPr>
            <a:r>
              <a:rPr lang="en-AU" sz="4000" b="1" dirty="0" smtClean="0"/>
              <a:t>WHO expert committee 1975 opinion</a:t>
            </a:r>
            <a:r>
              <a:rPr lang="en-AU" sz="4000" dirty="0" smtClean="0"/>
              <a:t>: “The </a:t>
            </a:r>
            <a:r>
              <a:rPr lang="en-AU" sz="4000" dirty="0"/>
              <a:t>most complete epidemiological study on the prevalence of infertility, pregnancy wastage, and child loss is that by Scragg </a:t>
            </a:r>
            <a:r>
              <a:rPr lang="en-AU" sz="4000" dirty="0" smtClean="0"/>
              <a:t>on New </a:t>
            </a:r>
            <a:r>
              <a:rPr lang="en-AU" sz="4000" dirty="0"/>
              <a:t>Ireland in the </a:t>
            </a:r>
            <a:r>
              <a:rPr lang="en-AU" sz="4000" dirty="0" smtClean="0"/>
              <a:t>West </a:t>
            </a:r>
            <a:r>
              <a:rPr lang="en-AU" sz="4000" dirty="0"/>
              <a:t>Pacific</a:t>
            </a:r>
            <a:r>
              <a:rPr lang="en-AU" sz="4000" dirty="0" smtClean="0"/>
              <a:t>. </a:t>
            </a:r>
            <a:r>
              <a:rPr lang="en-AU" sz="4000" dirty="0"/>
              <a:t>This study </a:t>
            </a:r>
            <a:r>
              <a:rPr lang="en-AU" sz="4000" dirty="0" smtClean="0"/>
              <a:t>combined </a:t>
            </a:r>
            <a:r>
              <a:rPr lang="en-AU" sz="4000" dirty="0"/>
              <a:t>a demographic survey and clinical diagnostic studies on defined groups of </a:t>
            </a:r>
            <a:r>
              <a:rPr lang="en-AU" sz="4000" dirty="0" smtClean="0"/>
              <a:t>women”. </a:t>
            </a:r>
            <a:endParaRPr lang="en-AU" sz="4000" dirty="0"/>
          </a:p>
        </p:txBody>
      </p:sp>
    </p:spTree>
    <p:extLst>
      <p:ext uri="{BB962C8B-B14F-4D97-AF65-F5344CB8AC3E}">
        <p14:creationId xmlns:p14="http://schemas.microsoft.com/office/powerpoint/2010/main" val="257121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AU" sz="4000" dirty="0" smtClean="0"/>
              <a:t>AMERICAN BLACKS</a:t>
            </a:r>
            <a:endParaRPr lang="en-AU" sz="4000" dirty="0"/>
          </a:p>
        </p:txBody>
      </p:sp>
      <p:sp>
        <p:nvSpPr>
          <p:cNvPr id="3" name="Content Placeholder 2"/>
          <p:cNvSpPr>
            <a:spLocks noGrp="1"/>
          </p:cNvSpPr>
          <p:nvPr>
            <p:ph idx="1"/>
          </p:nvPr>
        </p:nvSpPr>
        <p:spPr>
          <a:xfrm>
            <a:off x="457200" y="1124744"/>
            <a:ext cx="8229600" cy="5112568"/>
          </a:xfrm>
        </p:spPr>
        <p:txBody>
          <a:bodyPr>
            <a:noAutofit/>
          </a:bodyPr>
          <a:lstStyle/>
          <a:p>
            <a:pPr marL="0" indent="0">
              <a:buNone/>
            </a:pPr>
            <a:r>
              <a:rPr lang="en-AU" sz="3600" dirty="0" smtClean="0"/>
              <a:t>“The </a:t>
            </a:r>
            <a:r>
              <a:rPr lang="en-AU" sz="3600" dirty="0"/>
              <a:t>effects of the prevalence of venereal disease are now difficult to gauge, but it must have blighted hundreds of thousands of black families.  </a:t>
            </a:r>
          </a:p>
          <a:p>
            <a:pPr marL="0" indent="0">
              <a:buNone/>
            </a:pPr>
            <a:r>
              <a:rPr lang="en-AU" sz="3600" dirty="0" smtClean="0"/>
              <a:t> “Instead </a:t>
            </a:r>
            <a:r>
              <a:rPr lang="en-AU" sz="3600" dirty="0"/>
              <a:t>of 26 million, the number of blacks recorded by the U.S. census in 1980, the black population, without the "involuntary infertility effect," would probably have been at least 45 million</a:t>
            </a:r>
            <a:r>
              <a:rPr lang="en-AU" sz="3600" dirty="0" smtClean="0"/>
              <a:t>.“</a:t>
            </a:r>
            <a:endParaRPr lang="en-AU" sz="3600" dirty="0"/>
          </a:p>
          <a:p>
            <a:pPr marL="0" indent="0">
              <a:buNone/>
            </a:pPr>
            <a:endParaRPr lang="en-AU" sz="3600" dirty="0"/>
          </a:p>
        </p:txBody>
      </p:sp>
    </p:spTree>
    <p:extLst>
      <p:ext uri="{BB962C8B-B14F-4D97-AF65-F5344CB8AC3E}">
        <p14:creationId xmlns:p14="http://schemas.microsoft.com/office/powerpoint/2010/main" val="238463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p:spPr>
        <p:txBody>
          <a:bodyPr>
            <a:normAutofit fontScale="90000"/>
          </a:bodyPr>
          <a:lstStyle/>
          <a:p>
            <a:r>
              <a:rPr lang="en-AU" dirty="0" smtClean="0"/>
              <a:t>FIRST PHYSICAL CONTACT</a:t>
            </a:r>
            <a:br>
              <a:rPr lang="en-AU" dirty="0" smtClean="0"/>
            </a:br>
            <a:r>
              <a:rPr lang="en-AU" dirty="0" smtClean="0"/>
              <a:t>outside the world known to Europeans</a:t>
            </a:r>
            <a:endParaRPr lang="en-AU" dirty="0"/>
          </a:p>
        </p:txBody>
      </p:sp>
      <p:sp>
        <p:nvSpPr>
          <p:cNvPr id="3" name="Rectangle 2"/>
          <p:cNvSpPr/>
          <p:nvPr/>
        </p:nvSpPr>
        <p:spPr>
          <a:xfrm>
            <a:off x="727770" y="764704"/>
            <a:ext cx="7488832" cy="5577937"/>
          </a:xfrm>
          <a:prstGeom prst="rect">
            <a:avLst/>
          </a:prstGeom>
        </p:spPr>
        <p:txBody>
          <a:bodyPr wrap="square">
            <a:spAutoFit/>
          </a:bodyPr>
          <a:lstStyle/>
          <a:p>
            <a:pPr>
              <a:lnSpc>
                <a:spcPct val="115000"/>
              </a:lnSpc>
              <a:spcAft>
                <a:spcPts val="1000"/>
              </a:spcAft>
            </a:pPr>
            <a:endParaRPr lang="en-AU" sz="2800" dirty="0" smtClean="0">
              <a:ea typeface="Calibri"/>
              <a:cs typeface="Times New Roman"/>
            </a:endParaRPr>
          </a:p>
          <a:p>
            <a:pPr>
              <a:lnSpc>
                <a:spcPct val="115000"/>
              </a:lnSpc>
              <a:spcAft>
                <a:spcPts val="1000"/>
              </a:spcAft>
            </a:pPr>
            <a:r>
              <a:rPr lang="en-AU" sz="2800" dirty="0" smtClean="0">
                <a:ea typeface="Calibri"/>
                <a:cs typeface="Times New Roman"/>
              </a:rPr>
              <a:t>South </a:t>
            </a:r>
            <a:r>
              <a:rPr lang="en-AU" sz="2800" dirty="0">
                <a:ea typeface="Calibri"/>
                <a:cs typeface="Times New Roman"/>
              </a:rPr>
              <a:t>Africa	 </a:t>
            </a:r>
            <a:r>
              <a:rPr lang="en-AU" sz="2800" dirty="0" smtClean="0">
                <a:ea typeface="Calibri"/>
                <a:cs typeface="Times New Roman"/>
              </a:rPr>
              <a:t>  </a:t>
            </a:r>
            <a:r>
              <a:rPr lang="en-AU" sz="2800" dirty="0" err="1" smtClean="0">
                <a:ea typeface="Calibri"/>
                <a:cs typeface="Times New Roman"/>
              </a:rPr>
              <a:t>Bartholomeu</a:t>
            </a:r>
            <a:r>
              <a:rPr lang="en-AU" sz="2800" dirty="0" smtClean="0">
                <a:ea typeface="Calibri"/>
                <a:cs typeface="Times New Roman"/>
              </a:rPr>
              <a:t> Diaz	   1488</a:t>
            </a:r>
            <a:endParaRPr lang="en-AU" sz="2800" dirty="0">
              <a:ea typeface="Calibri"/>
              <a:cs typeface="Times New Roman"/>
            </a:endParaRPr>
          </a:p>
          <a:p>
            <a:pPr>
              <a:lnSpc>
                <a:spcPct val="115000"/>
              </a:lnSpc>
              <a:spcAft>
                <a:spcPts val="1000"/>
              </a:spcAft>
            </a:pPr>
            <a:r>
              <a:rPr lang="en-AU" sz="2800" dirty="0">
                <a:ea typeface="Calibri"/>
                <a:cs typeface="Times New Roman"/>
              </a:rPr>
              <a:t>West Indies	</a:t>
            </a:r>
            <a:r>
              <a:rPr lang="en-AU" sz="2800" dirty="0" smtClean="0">
                <a:ea typeface="Calibri"/>
                <a:cs typeface="Times New Roman"/>
              </a:rPr>
              <a:t>  Christopher Columbus   12 Oct 1492</a:t>
            </a:r>
            <a:endParaRPr lang="en-AU" sz="2800" dirty="0">
              <a:ea typeface="Calibri"/>
              <a:cs typeface="Times New Roman"/>
            </a:endParaRPr>
          </a:p>
          <a:p>
            <a:pPr>
              <a:lnSpc>
                <a:spcPct val="115000"/>
              </a:lnSpc>
              <a:spcAft>
                <a:spcPts val="1000"/>
              </a:spcAft>
            </a:pPr>
            <a:r>
              <a:rPr lang="en-AU" sz="2800" dirty="0" smtClean="0">
                <a:ea typeface="Calibri"/>
                <a:cs typeface="Times New Roman"/>
              </a:rPr>
              <a:t>India - Goa</a:t>
            </a:r>
            <a:r>
              <a:rPr lang="en-AU" sz="2800" dirty="0">
                <a:ea typeface="Calibri"/>
                <a:cs typeface="Times New Roman"/>
              </a:rPr>
              <a:t>	</a:t>
            </a:r>
            <a:r>
              <a:rPr lang="en-AU" sz="2800" dirty="0" smtClean="0">
                <a:ea typeface="Calibri"/>
                <a:cs typeface="Times New Roman"/>
              </a:rPr>
              <a:t>  Vasco da Gama	   	    1498</a:t>
            </a:r>
            <a:endParaRPr lang="en-AU" sz="2800" dirty="0">
              <a:ea typeface="Calibri"/>
              <a:cs typeface="Times New Roman"/>
            </a:endParaRPr>
          </a:p>
          <a:p>
            <a:pPr>
              <a:lnSpc>
                <a:spcPct val="115000"/>
              </a:lnSpc>
              <a:spcAft>
                <a:spcPts val="1000"/>
              </a:spcAft>
            </a:pPr>
            <a:r>
              <a:rPr lang="en-AU" sz="2800" dirty="0" smtClean="0">
                <a:ea typeface="Calibri"/>
                <a:cs typeface="Times New Roman"/>
              </a:rPr>
              <a:t>America          Columbus</a:t>
            </a:r>
            <a:r>
              <a:rPr lang="en-AU" sz="2800" dirty="0">
                <a:ea typeface="Calibri"/>
                <a:cs typeface="Times New Roman"/>
              </a:rPr>
              <a:t>	</a:t>
            </a:r>
            <a:r>
              <a:rPr lang="en-AU" sz="2800" dirty="0" smtClean="0">
                <a:ea typeface="Calibri"/>
                <a:cs typeface="Times New Roman"/>
              </a:rPr>
              <a:t>	   	    1502</a:t>
            </a:r>
            <a:endParaRPr lang="en-AU" sz="2800" dirty="0">
              <a:ea typeface="Calibri"/>
              <a:cs typeface="Times New Roman"/>
            </a:endParaRPr>
          </a:p>
          <a:p>
            <a:pPr>
              <a:lnSpc>
                <a:spcPct val="115000"/>
              </a:lnSpc>
              <a:spcAft>
                <a:spcPts val="1000"/>
              </a:spcAft>
            </a:pPr>
            <a:r>
              <a:rPr lang="en-AU" sz="2800" dirty="0">
                <a:ea typeface="Calibri"/>
                <a:cs typeface="Times New Roman"/>
              </a:rPr>
              <a:t>Brazil 	   </a:t>
            </a:r>
            <a:r>
              <a:rPr lang="en-AU" sz="2800" dirty="0" smtClean="0">
                <a:ea typeface="Calibri"/>
                <a:cs typeface="Times New Roman"/>
              </a:rPr>
              <a:t>	  Pedro </a:t>
            </a:r>
            <a:r>
              <a:rPr lang="en-AU" sz="2800" dirty="0">
                <a:ea typeface="Calibri"/>
                <a:cs typeface="Times New Roman"/>
              </a:rPr>
              <a:t>Cabral		    1502</a:t>
            </a:r>
          </a:p>
          <a:p>
            <a:pPr>
              <a:lnSpc>
                <a:spcPct val="115000"/>
              </a:lnSpc>
              <a:spcAft>
                <a:spcPts val="1000"/>
              </a:spcAft>
            </a:pPr>
            <a:r>
              <a:rPr lang="en-AU" sz="2800" dirty="0" smtClean="0">
                <a:ea typeface="Calibri"/>
                <a:cs typeface="Times New Roman"/>
              </a:rPr>
              <a:t>Tasmania &amp; NZ    Tasman			    1642</a:t>
            </a:r>
          </a:p>
          <a:p>
            <a:pPr>
              <a:lnSpc>
                <a:spcPct val="115000"/>
              </a:lnSpc>
              <a:spcAft>
                <a:spcPts val="1000"/>
              </a:spcAft>
            </a:pPr>
            <a:r>
              <a:rPr lang="en-AU" sz="2800" dirty="0" smtClean="0">
                <a:ea typeface="Calibri"/>
                <a:cs typeface="Times New Roman"/>
              </a:rPr>
              <a:t>East Pacific     Samuel Wallis</a:t>
            </a:r>
            <a:r>
              <a:rPr lang="en-AU" sz="2800" dirty="0">
                <a:ea typeface="Calibri"/>
                <a:cs typeface="Times New Roman"/>
              </a:rPr>
              <a:t>	</a:t>
            </a:r>
            <a:r>
              <a:rPr lang="en-AU" sz="2800" dirty="0" smtClean="0">
                <a:ea typeface="Calibri"/>
                <a:cs typeface="Times New Roman"/>
              </a:rPr>
              <a:t>         24 June 1767</a:t>
            </a:r>
          </a:p>
          <a:p>
            <a:pPr>
              <a:lnSpc>
                <a:spcPct val="115000"/>
              </a:lnSpc>
              <a:spcAft>
                <a:spcPts val="1000"/>
              </a:spcAft>
            </a:pPr>
            <a:r>
              <a:rPr lang="en-AU" sz="2800" dirty="0" smtClean="0">
                <a:ea typeface="Calibri"/>
                <a:cs typeface="Times New Roman"/>
              </a:rPr>
              <a:t>NZ then </a:t>
            </a:r>
            <a:r>
              <a:rPr lang="en-AU" sz="2800" dirty="0" err="1" smtClean="0">
                <a:ea typeface="Calibri"/>
                <a:cs typeface="Times New Roman"/>
              </a:rPr>
              <a:t>Aus</a:t>
            </a:r>
            <a:r>
              <a:rPr lang="en-AU" sz="2800" dirty="0" smtClean="0">
                <a:ea typeface="Calibri"/>
                <a:cs typeface="Times New Roman"/>
              </a:rPr>
              <a:t>	   James Cook	          1969 -1770</a:t>
            </a:r>
            <a:endParaRPr lang="en-AU" sz="2400" dirty="0">
              <a:ea typeface="Calibri"/>
              <a:cs typeface="Times New Roman"/>
            </a:endParaRPr>
          </a:p>
        </p:txBody>
      </p:sp>
    </p:spTree>
    <p:extLst>
      <p:ext uri="{BB962C8B-B14F-4D97-AF65-F5344CB8AC3E}">
        <p14:creationId xmlns:p14="http://schemas.microsoft.com/office/powerpoint/2010/main" val="130199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AU" sz="4000" dirty="0" smtClean="0"/>
              <a:t>SILENT PANDEMIC</a:t>
            </a:r>
            <a:endParaRPr lang="en-AU" sz="4000" dirty="0"/>
          </a:p>
        </p:txBody>
      </p:sp>
      <p:sp>
        <p:nvSpPr>
          <p:cNvPr id="3" name="Content Placeholder 2"/>
          <p:cNvSpPr>
            <a:spLocks noGrp="1"/>
          </p:cNvSpPr>
          <p:nvPr>
            <p:ph idx="1"/>
          </p:nvPr>
        </p:nvSpPr>
        <p:spPr>
          <a:xfrm>
            <a:off x="457200" y="1412776"/>
            <a:ext cx="8229600" cy="4968552"/>
          </a:xfrm>
        </p:spPr>
        <p:txBody>
          <a:bodyPr>
            <a:normAutofit fontScale="92500" lnSpcReduction="20000"/>
          </a:bodyPr>
          <a:lstStyle/>
          <a:p>
            <a:r>
              <a:rPr lang="en-AU" dirty="0" smtClean="0"/>
              <a:t>Over time the impact of epidemic gonorrhoea was as significant as smallpox as it continued to gnaw away at communities year after year</a:t>
            </a:r>
          </a:p>
          <a:p>
            <a:pPr marL="0" indent="0">
              <a:lnSpc>
                <a:spcPct val="30000"/>
              </a:lnSpc>
              <a:buNone/>
            </a:pPr>
            <a:endParaRPr lang="en-AU" dirty="0" smtClean="0"/>
          </a:p>
          <a:p>
            <a:r>
              <a:rPr lang="en-AU" dirty="0" smtClean="0"/>
              <a:t>The many infections passed unnoticed but the permanent </a:t>
            </a:r>
            <a:r>
              <a:rPr lang="en-AU" dirty="0" err="1" smtClean="0"/>
              <a:t>sequelae</a:t>
            </a:r>
            <a:r>
              <a:rPr lang="en-AU" dirty="0" smtClean="0"/>
              <a:t> were epidemic. The word ‘</a:t>
            </a:r>
            <a:r>
              <a:rPr lang="en-AU" dirty="0"/>
              <a:t>G</a:t>
            </a:r>
            <a:r>
              <a:rPr lang="en-AU" dirty="0" smtClean="0"/>
              <a:t>onorrhoea’ does not appear in McMichael’s world epidemiology</a:t>
            </a:r>
          </a:p>
          <a:p>
            <a:pPr marL="0" indent="0">
              <a:lnSpc>
                <a:spcPct val="40000"/>
              </a:lnSpc>
              <a:buNone/>
            </a:pPr>
            <a:endParaRPr lang="en-AU" dirty="0" smtClean="0"/>
          </a:p>
          <a:p>
            <a:r>
              <a:rPr lang="en-AU" dirty="0" smtClean="0"/>
              <a:t>If gonorrhoea had not been identified as the principal cause </a:t>
            </a:r>
            <a:r>
              <a:rPr lang="en-AU" dirty="0"/>
              <a:t>of population decline </a:t>
            </a:r>
            <a:r>
              <a:rPr lang="en-AU" dirty="0" smtClean="0"/>
              <a:t>in 1953,  the persistent decline would have gone down in world history as a psychosomatic phenomenon</a:t>
            </a:r>
            <a:endParaRPr lang="en-AU" dirty="0"/>
          </a:p>
        </p:txBody>
      </p:sp>
    </p:spTree>
    <p:extLst>
      <p:ext uri="{BB962C8B-B14F-4D97-AF65-F5344CB8AC3E}">
        <p14:creationId xmlns:p14="http://schemas.microsoft.com/office/powerpoint/2010/main" val="4168952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PENICILLIN then the PILL</a:t>
            </a:r>
            <a:endParaRPr lang="en-AU" dirty="0"/>
          </a:p>
        </p:txBody>
      </p:sp>
      <p:sp>
        <p:nvSpPr>
          <p:cNvPr id="3" name="Content Placeholder 2"/>
          <p:cNvSpPr>
            <a:spLocks noGrp="1"/>
          </p:cNvSpPr>
          <p:nvPr>
            <p:ph idx="1"/>
          </p:nvPr>
        </p:nvSpPr>
        <p:spPr>
          <a:xfrm>
            <a:off x="457200" y="1196752"/>
            <a:ext cx="8229600" cy="5400600"/>
          </a:xfrm>
        </p:spPr>
        <p:txBody>
          <a:bodyPr>
            <a:normAutofit/>
          </a:bodyPr>
          <a:lstStyle/>
          <a:p>
            <a:r>
              <a:rPr lang="en-AU" dirty="0"/>
              <a:t>The </a:t>
            </a:r>
            <a:r>
              <a:rPr lang="en-AU" dirty="0" smtClean="0"/>
              <a:t>amount </a:t>
            </a:r>
            <a:r>
              <a:rPr lang="en-AU" dirty="0"/>
              <a:t>of </a:t>
            </a:r>
            <a:r>
              <a:rPr lang="en-AU" dirty="0" smtClean="0"/>
              <a:t>promiscuous behaviour set </a:t>
            </a:r>
            <a:r>
              <a:rPr lang="en-AU" dirty="0"/>
              <a:t>the prevalence of gonorrhoea in </a:t>
            </a:r>
            <a:r>
              <a:rPr lang="en-AU" dirty="0" smtClean="0"/>
              <a:t>any society</a:t>
            </a:r>
          </a:p>
          <a:p>
            <a:endParaRPr lang="en-AU" dirty="0" smtClean="0"/>
          </a:p>
          <a:p>
            <a:r>
              <a:rPr lang="en-AU" dirty="0" smtClean="0"/>
              <a:t>Gonorrhoea was more effective than the condom or any other contraceptive in limiting population growth in many countries</a:t>
            </a:r>
          </a:p>
          <a:p>
            <a:endParaRPr lang="en-AU" dirty="0" smtClean="0"/>
          </a:p>
          <a:p>
            <a:r>
              <a:rPr lang="en-AU" dirty="0" smtClean="0"/>
              <a:t>Penicillin was universally available from 1950 and reduced pelvic infections in pubescent women and new brides became pregnant</a:t>
            </a:r>
          </a:p>
          <a:p>
            <a:endParaRPr lang="en-AU" dirty="0" smtClean="0"/>
          </a:p>
          <a:p>
            <a:endParaRPr lang="en-AU" dirty="0"/>
          </a:p>
        </p:txBody>
      </p:sp>
    </p:spTree>
    <p:extLst>
      <p:ext uri="{BB962C8B-B14F-4D97-AF65-F5344CB8AC3E}">
        <p14:creationId xmlns:p14="http://schemas.microsoft.com/office/powerpoint/2010/main" val="4064643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1960s POPULATION SPIRAL</a:t>
            </a:r>
            <a:endParaRPr lang="en-AU" dirty="0"/>
          </a:p>
        </p:txBody>
      </p:sp>
      <p:sp>
        <p:nvSpPr>
          <p:cNvPr id="3" name="Content Placeholder 2"/>
          <p:cNvSpPr>
            <a:spLocks noGrp="1"/>
          </p:cNvSpPr>
          <p:nvPr>
            <p:ph idx="1"/>
          </p:nvPr>
        </p:nvSpPr>
        <p:spPr>
          <a:xfrm>
            <a:off x="457200" y="1556792"/>
            <a:ext cx="8219256" cy="4824536"/>
          </a:xfrm>
        </p:spPr>
        <p:txBody>
          <a:bodyPr>
            <a:noAutofit/>
          </a:bodyPr>
          <a:lstStyle/>
          <a:p>
            <a:pPr marL="0" indent="0">
              <a:buNone/>
            </a:pPr>
            <a:r>
              <a:rPr lang="en-AU" sz="4400" dirty="0" smtClean="0"/>
              <a:t>Penicillin lowered mortality and reduced the incidence of gonorrhoea raising fertility and opening the population flood gates in all countries where its use was not succeeded by a significant adoption of the contraceptive pill</a:t>
            </a:r>
            <a:endParaRPr lang="en-AU" sz="4400" dirty="0"/>
          </a:p>
        </p:txBody>
      </p:sp>
    </p:spTree>
    <p:extLst>
      <p:ext uri="{BB962C8B-B14F-4D97-AF65-F5344CB8AC3E}">
        <p14:creationId xmlns:p14="http://schemas.microsoft.com/office/powerpoint/2010/main" val="42066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 name="Picture 3" descr="C:\Users\Roy Scragg\Documents\NG popn\Tabar16082012_0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245" y="1417955"/>
            <a:ext cx="5731510" cy="4022090"/>
          </a:xfrm>
          <a:prstGeom prst="rect">
            <a:avLst/>
          </a:prstGeom>
          <a:noFill/>
          <a:ln>
            <a:noFill/>
          </a:ln>
        </p:spPr>
      </p:pic>
    </p:spTree>
    <p:extLst>
      <p:ext uri="{BB962C8B-B14F-4D97-AF65-F5344CB8AC3E}">
        <p14:creationId xmlns:p14="http://schemas.microsoft.com/office/powerpoint/2010/main" val="3367129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 POPULATION</a:t>
            </a:r>
            <a:endParaRPr lang="en-AU" dirty="0"/>
          </a:p>
        </p:txBody>
      </p:sp>
      <p:sp>
        <p:nvSpPr>
          <p:cNvPr id="3" name="Content Placeholder 2"/>
          <p:cNvSpPr>
            <a:spLocks noGrp="1"/>
          </p:cNvSpPr>
          <p:nvPr>
            <p:ph idx="1"/>
          </p:nvPr>
        </p:nvSpPr>
        <p:spPr/>
        <p:txBody>
          <a:bodyPr/>
          <a:lstStyle/>
          <a:p>
            <a:pPr marL="0" indent="0">
              <a:buNone/>
            </a:pPr>
            <a:r>
              <a:rPr lang="en-AU" dirty="0" smtClean="0"/>
              <a:t> </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628800"/>
            <a:ext cx="7439025"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114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ADAM and EVE	</a:t>
            </a:r>
            <a:endParaRPr lang="en-AU" dirty="0"/>
          </a:p>
        </p:txBody>
      </p:sp>
      <p:sp>
        <p:nvSpPr>
          <p:cNvPr id="3" name="Content Placeholder 2"/>
          <p:cNvSpPr>
            <a:spLocks noGrp="1"/>
          </p:cNvSpPr>
          <p:nvPr>
            <p:ph idx="1"/>
          </p:nvPr>
        </p:nvSpPr>
        <p:spPr/>
        <p:txBody>
          <a:bodyPr/>
          <a:lstStyle/>
          <a:p>
            <a:r>
              <a:rPr lang="en-AU" dirty="0" smtClean="0"/>
              <a:t>Whether man was created or evolved he had the  reproductive potential to produce unlimited progeny who would eventually  exceed the food production of the globe.</a:t>
            </a:r>
          </a:p>
          <a:p>
            <a:r>
              <a:rPr lang="en-AU" dirty="0" smtClean="0"/>
              <a:t>Over the centuries disease and pestilences; man made and environmental disasters;    wars and genocide acted as a damper protecting man from the ultimate disaster </a:t>
            </a:r>
            <a:endParaRPr lang="en-AU" dirty="0"/>
          </a:p>
        </p:txBody>
      </p:sp>
    </p:spTree>
    <p:extLst>
      <p:ext uri="{BB962C8B-B14F-4D97-AF65-F5344CB8AC3E}">
        <p14:creationId xmlns:p14="http://schemas.microsoft.com/office/powerpoint/2010/main" val="3961890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ANCESTORY</a:t>
            </a:r>
            <a:endParaRPr lang="en-AU" dirty="0"/>
          </a:p>
        </p:txBody>
      </p:sp>
      <p:sp>
        <p:nvSpPr>
          <p:cNvPr id="3" name="Content Placeholder 2"/>
          <p:cNvSpPr>
            <a:spLocks noGrp="1"/>
          </p:cNvSpPr>
          <p:nvPr>
            <p:ph idx="1"/>
          </p:nvPr>
        </p:nvSpPr>
        <p:spPr/>
        <p:txBody>
          <a:bodyPr>
            <a:normAutofit lnSpcReduction="10000"/>
          </a:bodyPr>
          <a:lstStyle/>
          <a:p>
            <a:r>
              <a:rPr lang="en-AU" sz="2800" dirty="0" smtClean="0"/>
              <a:t>Before 1500, cities, ports and sailors were endemic foci of gonorrhoea. Columbus added Syphilis.</a:t>
            </a:r>
          </a:p>
          <a:p>
            <a:r>
              <a:rPr lang="en-AU" sz="2800" dirty="0"/>
              <a:t>Infertility </a:t>
            </a:r>
            <a:r>
              <a:rPr lang="en-AU" sz="2800" dirty="0" smtClean="0"/>
              <a:t>of </a:t>
            </a:r>
            <a:r>
              <a:rPr lang="en-AU" sz="2800" dirty="0"/>
              <a:t>queens and commoners came from </a:t>
            </a:r>
            <a:r>
              <a:rPr lang="en-AU" sz="2800" dirty="0" smtClean="0"/>
              <a:t>gonorrhoea when husbands infected wives</a:t>
            </a:r>
          </a:p>
          <a:p>
            <a:r>
              <a:rPr lang="en-AU" sz="2800" dirty="0" smtClean="0"/>
              <a:t>Total or 1 or 2 child infertility caused family lines to disappear but mistresses </a:t>
            </a:r>
            <a:r>
              <a:rPr lang="en-AU" sz="2800" dirty="0"/>
              <a:t>were often </a:t>
            </a:r>
            <a:r>
              <a:rPr lang="en-AU" sz="2800" dirty="0" smtClean="0"/>
              <a:t>fertile</a:t>
            </a:r>
          </a:p>
          <a:p>
            <a:r>
              <a:rPr lang="en-AU" sz="2800" dirty="0" smtClean="0"/>
              <a:t>The uninfected with many offspring populated the medieval world in the same manner as those who today use no contraception and multiply at twice the rate of contraceptive users</a:t>
            </a:r>
          </a:p>
        </p:txBody>
      </p:sp>
    </p:spTree>
    <p:extLst>
      <p:ext uri="{BB962C8B-B14F-4D97-AF65-F5344CB8AC3E}">
        <p14:creationId xmlns:p14="http://schemas.microsoft.com/office/powerpoint/2010/main" val="3579546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DAMPERS of REPRODUCTION</a:t>
            </a:r>
            <a:endParaRPr lang="en-AU" dirty="0"/>
          </a:p>
        </p:txBody>
      </p:sp>
      <p:sp>
        <p:nvSpPr>
          <p:cNvPr id="3" name="Content Placeholder 2"/>
          <p:cNvSpPr>
            <a:spLocks noGrp="1"/>
          </p:cNvSpPr>
          <p:nvPr>
            <p:ph idx="1"/>
          </p:nvPr>
        </p:nvSpPr>
        <p:spPr/>
        <p:txBody>
          <a:bodyPr>
            <a:normAutofit/>
          </a:bodyPr>
          <a:lstStyle/>
          <a:p>
            <a:r>
              <a:rPr lang="en-AU" dirty="0" smtClean="0"/>
              <a:t>Infant death and infanticide </a:t>
            </a:r>
          </a:p>
          <a:p>
            <a:r>
              <a:rPr lang="en-AU" dirty="0" smtClean="0"/>
              <a:t>Post partum infection and maternal mortality</a:t>
            </a:r>
          </a:p>
          <a:p>
            <a:r>
              <a:rPr lang="en-AU" dirty="0" smtClean="0"/>
              <a:t>Under nutrition reducing gestational span</a:t>
            </a:r>
          </a:p>
          <a:p>
            <a:r>
              <a:rPr lang="en-AU" dirty="0" smtClean="0"/>
              <a:t>Harems and polygamy</a:t>
            </a:r>
          </a:p>
          <a:p>
            <a:r>
              <a:rPr lang="en-AU" dirty="0" smtClean="0"/>
              <a:t>Lactational and social continence</a:t>
            </a:r>
          </a:p>
          <a:p>
            <a:r>
              <a:rPr lang="en-AU" dirty="0" smtClean="0"/>
              <a:t>Gonorrhoea and chlamydia</a:t>
            </a:r>
          </a:p>
          <a:p>
            <a:r>
              <a:rPr lang="en-AU" dirty="0" smtClean="0"/>
              <a:t>Male absence in wars and on social tasks</a:t>
            </a:r>
            <a:endParaRPr lang="en-AU" dirty="0"/>
          </a:p>
        </p:txBody>
      </p:sp>
    </p:spTree>
    <p:extLst>
      <p:ext uri="{BB962C8B-B14F-4D97-AF65-F5344CB8AC3E}">
        <p14:creationId xmlns:p14="http://schemas.microsoft.com/office/powerpoint/2010/main" val="302168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846640" cy="936103"/>
          </a:xfrm>
        </p:spPr>
        <p:txBody>
          <a:bodyPr>
            <a:normAutofit fontScale="90000"/>
          </a:bodyPr>
          <a:lstStyle/>
          <a:p>
            <a:r>
              <a:rPr lang="en-AU" dirty="0" smtClean="0">
                <a:ea typeface="Calibri"/>
                <a:cs typeface="Times New Roman"/>
              </a:rPr>
              <a:t>EFFECTS </a:t>
            </a:r>
            <a:r>
              <a:rPr lang="en-AU" dirty="0">
                <a:ea typeface="Calibri"/>
                <a:cs typeface="Times New Roman"/>
              </a:rPr>
              <a:t>OF CONTACT</a:t>
            </a:r>
            <a:br>
              <a:rPr lang="en-AU" dirty="0">
                <a:ea typeface="Calibri"/>
                <a:cs typeface="Times New Roman"/>
              </a:rPr>
            </a:br>
            <a:endParaRPr lang="en-AU" dirty="0"/>
          </a:p>
        </p:txBody>
      </p:sp>
      <p:sp>
        <p:nvSpPr>
          <p:cNvPr id="5" name="Subtitle 4"/>
          <p:cNvSpPr>
            <a:spLocks noGrp="1"/>
          </p:cNvSpPr>
          <p:nvPr>
            <p:ph type="subTitle" idx="1"/>
          </p:nvPr>
        </p:nvSpPr>
        <p:spPr>
          <a:xfrm>
            <a:off x="467544" y="1124744"/>
            <a:ext cx="7488832" cy="5040560"/>
          </a:xfrm>
        </p:spPr>
        <p:txBody>
          <a:bodyPr>
            <a:normAutofit fontScale="25000" lnSpcReduction="20000"/>
          </a:bodyPr>
          <a:lstStyle/>
          <a:p>
            <a:pPr algn="l">
              <a:lnSpc>
                <a:spcPct val="115000"/>
              </a:lnSpc>
              <a:spcAft>
                <a:spcPts val="1000"/>
              </a:spcAft>
            </a:pPr>
            <a:r>
              <a:rPr lang="en-AU" sz="12800" dirty="0">
                <a:solidFill>
                  <a:schemeClr val="tx1"/>
                </a:solidFill>
                <a:ea typeface="Calibri"/>
                <a:cs typeface="Times New Roman"/>
              </a:rPr>
              <a:t>Immediate	</a:t>
            </a:r>
            <a:r>
              <a:rPr lang="en-AU" sz="12800" dirty="0" smtClean="0">
                <a:solidFill>
                  <a:schemeClr val="tx1"/>
                </a:solidFill>
                <a:ea typeface="Calibri"/>
                <a:cs typeface="Times New Roman"/>
              </a:rPr>
              <a:t>    Sexual intercourse    Killing</a:t>
            </a:r>
            <a:endParaRPr lang="en-AU" sz="12800" dirty="0">
              <a:solidFill>
                <a:schemeClr val="tx1"/>
              </a:solidFill>
              <a:ea typeface="Calibri"/>
              <a:cs typeface="Times New Roman"/>
            </a:endParaRPr>
          </a:p>
          <a:p>
            <a:pPr algn="l">
              <a:lnSpc>
                <a:spcPct val="115000"/>
              </a:lnSpc>
              <a:spcAft>
                <a:spcPts val="1000"/>
              </a:spcAft>
            </a:pPr>
            <a:r>
              <a:rPr lang="en-AU" sz="12800" dirty="0">
                <a:solidFill>
                  <a:schemeClr val="tx1"/>
                </a:solidFill>
                <a:ea typeface="Calibri"/>
                <a:cs typeface="Times New Roman"/>
              </a:rPr>
              <a:t>		 </a:t>
            </a:r>
            <a:r>
              <a:rPr lang="en-AU" sz="12800" dirty="0" smtClean="0">
                <a:solidFill>
                  <a:schemeClr val="tx1"/>
                </a:solidFill>
                <a:ea typeface="Calibri"/>
                <a:cs typeface="Times New Roman"/>
              </a:rPr>
              <a:t>   Disease </a:t>
            </a:r>
            <a:r>
              <a:rPr lang="en-AU" sz="12800" dirty="0">
                <a:solidFill>
                  <a:schemeClr val="tx1"/>
                </a:solidFill>
                <a:ea typeface="Calibri"/>
                <a:cs typeface="Times New Roman"/>
              </a:rPr>
              <a:t>exchange</a:t>
            </a:r>
          </a:p>
          <a:p>
            <a:pPr algn="l">
              <a:lnSpc>
                <a:spcPct val="115000"/>
              </a:lnSpc>
              <a:spcAft>
                <a:spcPts val="1000"/>
              </a:spcAft>
            </a:pPr>
            <a:r>
              <a:rPr lang="en-AU" sz="12800" dirty="0">
                <a:solidFill>
                  <a:schemeClr val="tx1"/>
                </a:solidFill>
                <a:ea typeface="Calibri"/>
                <a:cs typeface="Times New Roman"/>
              </a:rPr>
              <a:t>Short term	</a:t>
            </a:r>
            <a:r>
              <a:rPr lang="en-AU" sz="12800" dirty="0" smtClean="0">
                <a:solidFill>
                  <a:schemeClr val="tx1"/>
                </a:solidFill>
                <a:ea typeface="Calibri"/>
                <a:cs typeface="Times New Roman"/>
              </a:rPr>
              <a:t>    Killing </a:t>
            </a:r>
            <a:r>
              <a:rPr lang="en-AU" sz="12800" dirty="0">
                <a:solidFill>
                  <a:schemeClr val="tx1"/>
                </a:solidFill>
                <a:ea typeface="Calibri"/>
                <a:cs typeface="Times New Roman"/>
              </a:rPr>
              <a:t>epidemics	War</a:t>
            </a:r>
          </a:p>
          <a:p>
            <a:pPr algn="l">
              <a:lnSpc>
                <a:spcPct val="115000"/>
              </a:lnSpc>
              <a:spcAft>
                <a:spcPts val="1000"/>
              </a:spcAft>
            </a:pPr>
            <a:r>
              <a:rPr lang="en-AU" sz="12800" dirty="0">
                <a:solidFill>
                  <a:schemeClr val="tx1"/>
                </a:solidFill>
                <a:ea typeface="Calibri"/>
                <a:cs typeface="Times New Roman"/>
              </a:rPr>
              <a:t>	</a:t>
            </a:r>
            <a:r>
              <a:rPr lang="en-AU" sz="12800" dirty="0" smtClean="0">
                <a:solidFill>
                  <a:schemeClr val="tx1"/>
                </a:solidFill>
                <a:ea typeface="Calibri"/>
                <a:cs typeface="Times New Roman"/>
              </a:rPr>
              <a:t>              Exploitation of the land</a:t>
            </a:r>
            <a:endParaRPr lang="en-AU" sz="12800" dirty="0">
              <a:solidFill>
                <a:schemeClr val="tx1"/>
              </a:solidFill>
              <a:ea typeface="Calibri"/>
              <a:cs typeface="Times New Roman"/>
            </a:endParaRPr>
          </a:p>
          <a:p>
            <a:pPr algn="l">
              <a:lnSpc>
                <a:spcPct val="115000"/>
              </a:lnSpc>
              <a:spcAft>
                <a:spcPts val="1000"/>
              </a:spcAft>
            </a:pPr>
            <a:r>
              <a:rPr lang="en-AU" sz="12800" dirty="0">
                <a:solidFill>
                  <a:schemeClr val="tx1"/>
                </a:solidFill>
                <a:ea typeface="Calibri"/>
                <a:cs typeface="Times New Roman"/>
              </a:rPr>
              <a:t>Long term	</a:t>
            </a:r>
            <a:r>
              <a:rPr lang="en-AU" sz="12800" dirty="0" smtClean="0">
                <a:solidFill>
                  <a:schemeClr val="tx1"/>
                </a:solidFill>
                <a:ea typeface="Calibri"/>
                <a:cs typeface="Times New Roman"/>
              </a:rPr>
              <a:t>    Christianisation 				    Persistent </a:t>
            </a:r>
            <a:r>
              <a:rPr lang="en-AU" sz="12800" dirty="0">
                <a:solidFill>
                  <a:schemeClr val="tx1"/>
                </a:solidFill>
                <a:ea typeface="Calibri"/>
                <a:cs typeface="Times New Roman"/>
              </a:rPr>
              <a:t>population decline</a:t>
            </a:r>
          </a:p>
          <a:p>
            <a:pPr algn="l">
              <a:lnSpc>
                <a:spcPct val="115000"/>
              </a:lnSpc>
              <a:spcAft>
                <a:spcPts val="1000"/>
              </a:spcAft>
            </a:pPr>
            <a:r>
              <a:rPr lang="en-AU" sz="12800" dirty="0" smtClean="0">
                <a:solidFill>
                  <a:schemeClr val="tx1"/>
                </a:solidFill>
                <a:ea typeface="Calibri"/>
                <a:cs typeface="Times New Roman"/>
              </a:rPr>
              <a:t>		    Dead replaced by </a:t>
            </a:r>
            <a:r>
              <a:rPr lang="en-AU" sz="12800" dirty="0">
                <a:solidFill>
                  <a:schemeClr val="tx1"/>
                </a:solidFill>
                <a:ea typeface="Calibri"/>
                <a:cs typeface="Times New Roman"/>
              </a:rPr>
              <a:t>s</a:t>
            </a:r>
            <a:r>
              <a:rPr lang="en-AU" sz="12800" dirty="0" smtClean="0">
                <a:solidFill>
                  <a:schemeClr val="tx1"/>
                </a:solidFill>
                <a:ea typeface="Calibri"/>
                <a:cs typeface="Times New Roman"/>
              </a:rPr>
              <a:t>laves </a:t>
            </a:r>
            <a:r>
              <a:rPr lang="en-AU" sz="12800" dirty="0">
                <a:solidFill>
                  <a:schemeClr val="tx1"/>
                </a:solidFill>
                <a:ea typeface="Calibri"/>
                <a:cs typeface="Times New Roman"/>
              </a:rPr>
              <a:t>or </a:t>
            </a:r>
            <a:r>
              <a:rPr lang="en-AU" sz="12800" dirty="0" smtClean="0">
                <a:solidFill>
                  <a:schemeClr val="tx1"/>
                </a:solidFill>
                <a:ea typeface="Calibri"/>
                <a:cs typeface="Times New Roman"/>
              </a:rPr>
              <a:t>		    indentured </a:t>
            </a:r>
            <a:r>
              <a:rPr lang="en-AU" sz="12800" dirty="0">
                <a:solidFill>
                  <a:schemeClr val="tx1"/>
                </a:solidFill>
                <a:ea typeface="Calibri"/>
                <a:cs typeface="Times New Roman"/>
              </a:rPr>
              <a:t>labour</a:t>
            </a:r>
          </a:p>
          <a:p>
            <a:pPr algn="l">
              <a:lnSpc>
                <a:spcPct val="115000"/>
              </a:lnSpc>
              <a:spcAft>
                <a:spcPts val="1000"/>
              </a:spcAft>
            </a:pPr>
            <a:r>
              <a:rPr lang="en-AU" sz="12800" b="1" dirty="0">
                <a:ea typeface="Calibri"/>
                <a:cs typeface="Times New Roman"/>
              </a:rPr>
              <a:t>		</a:t>
            </a:r>
            <a:endParaRPr lang="en-AU" dirty="0"/>
          </a:p>
        </p:txBody>
      </p:sp>
    </p:spTree>
    <p:extLst>
      <p:ext uri="{BB962C8B-B14F-4D97-AF65-F5344CB8AC3E}">
        <p14:creationId xmlns:p14="http://schemas.microsoft.com/office/powerpoint/2010/main" val="161093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CONTAINED ENDEMIC DISEASES</a:t>
            </a:r>
            <a:endParaRPr lang="en-AU" dirty="0"/>
          </a:p>
        </p:txBody>
      </p:sp>
      <p:sp>
        <p:nvSpPr>
          <p:cNvPr id="3" name="Content Placeholder 2"/>
          <p:cNvSpPr>
            <a:spLocks noGrp="1"/>
          </p:cNvSpPr>
          <p:nvPr>
            <p:ph idx="1"/>
          </p:nvPr>
        </p:nvSpPr>
        <p:spPr/>
        <p:txBody>
          <a:bodyPr>
            <a:normAutofit/>
          </a:bodyPr>
          <a:lstStyle/>
          <a:p>
            <a:r>
              <a:rPr lang="en-AU" dirty="0" smtClean="0"/>
              <a:t>AFRICA		Falciparum Malaria, </a:t>
            </a:r>
            <a:r>
              <a:rPr lang="en-AU" dirty="0"/>
              <a:t>Yaws,	</a:t>
            </a:r>
            <a:r>
              <a:rPr lang="en-AU" dirty="0" smtClean="0"/>
              <a:t>			Yellow fever, </a:t>
            </a:r>
            <a:r>
              <a:rPr lang="en-AU" dirty="0" err="1" smtClean="0"/>
              <a:t>Trypanosomiasis</a:t>
            </a:r>
            <a:endParaRPr lang="en-AU" dirty="0" smtClean="0"/>
          </a:p>
          <a:p>
            <a:pPr marL="0" indent="0">
              <a:buNone/>
            </a:pPr>
            <a:endParaRPr lang="en-AU" sz="3200" dirty="0"/>
          </a:p>
          <a:p>
            <a:r>
              <a:rPr lang="en-AU" dirty="0" smtClean="0"/>
              <a:t>AMERICA	</a:t>
            </a:r>
            <a:r>
              <a:rPr lang="en-AU" dirty="0" err="1" smtClean="0"/>
              <a:t>Pinta</a:t>
            </a:r>
            <a:r>
              <a:rPr lang="en-AU" dirty="0" smtClean="0"/>
              <a:t>, </a:t>
            </a:r>
            <a:r>
              <a:rPr lang="en-AU" dirty="0" err="1" smtClean="0"/>
              <a:t>Chagas</a:t>
            </a:r>
            <a:r>
              <a:rPr lang="en-AU" dirty="0" smtClean="0"/>
              <a:t> disease, Rabies, 			Tuberculosis </a:t>
            </a:r>
          </a:p>
          <a:p>
            <a:endParaRPr lang="en-AU" sz="3200" dirty="0" smtClean="0"/>
          </a:p>
          <a:p>
            <a:r>
              <a:rPr lang="en-AU" sz="3200" dirty="0" smtClean="0"/>
              <a:t>EURASIA		</a:t>
            </a:r>
            <a:r>
              <a:rPr lang="en-AU" sz="3200" dirty="0" err="1" smtClean="0"/>
              <a:t>Vivax</a:t>
            </a:r>
            <a:r>
              <a:rPr lang="en-AU" sz="3200" dirty="0" smtClean="0"/>
              <a:t> Malaria, Gonorrhoea, 			Rabies, Tuberculosis; All others</a:t>
            </a:r>
          </a:p>
        </p:txBody>
      </p:sp>
    </p:spTree>
    <p:extLst>
      <p:ext uri="{BB962C8B-B14F-4D97-AF65-F5344CB8AC3E}">
        <p14:creationId xmlns:p14="http://schemas.microsoft.com/office/powerpoint/2010/main" val="388207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04665"/>
            <a:ext cx="7772400" cy="432047"/>
          </a:xfrm>
        </p:spPr>
        <p:txBody>
          <a:bodyPr>
            <a:normAutofit fontScale="90000"/>
          </a:bodyPr>
          <a:lstStyle/>
          <a:p>
            <a:r>
              <a:rPr lang="en-AU" dirty="0" smtClean="0">
                <a:ea typeface="Calibri"/>
                <a:cs typeface="Times New Roman"/>
              </a:rPr>
              <a:t>SIGNIFICANT </a:t>
            </a:r>
            <a:r>
              <a:rPr lang="en-AU" dirty="0">
                <a:ea typeface="Calibri"/>
                <a:cs typeface="Times New Roman"/>
              </a:rPr>
              <a:t>DISEASE </a:t>
            </a:r>
            <a:r>
              <a:rPr lang="en-AU" dirty="0" smtClean="0">
                <a:ea typeface="Calibri"/>
                <a:cs typeface="Times New Roman"/>
              </a:rPr>
              <a:t>TRANSFERS</a:t>
            </a:r>
            <a:r>
              <a:rPr lang="en-AU" dirty="0">
                <a:ea typeface="Calibri"/>
                <a:cs typeface="Times New Roman"/>
              </a:rPr>
              <a:t/>
            </a:r>
            <a:br>
              <a:rPr lang="en-AU" dirty="0">
                <a:ea typeface="Calibri"/>
                <a:cs typeface="Times New Roman"/>
              </a:rPr>
            </a:br>
            <a:endParaRPr lang="en-AU" dirty="0"/>
          </a:p>
        </p:txBody>
      </p:sp>
      <p:sp>
        <p:nvSpPr>
          <p:cNvPr id="4" name="Subtitle 3"/>
          <p:cNvSpPr>
            <a:spLocks noGrp="1"/>
          </p:cNvSpPr>
          <p:nvPr>
            <p:ph type="subTitle" idx="1"/>
          </p:nvPr>
        </p:nvSpPr>
        <p:spPr>
          <a:xfrm>
            <a:off x="467544" y="692696"/>
            <a:ext cx="7776864" cy="5544616"/>
          </a:xfrm>
        </p:spPr>
        <p:txBody>
          <a:bodyPr>
            <a:noAutofit/>
          </a:bodyPr>
          <a:lstStyle/>
          <a:p>
            <a:pPr algn="l"/>
            <a:r>
              <a:rPr lang="en-AU" sz="3600" dirty="0" smtClean="0">
                <a:solidFill>
                  <a:schemeClr val="tx1"/>
                </a:solidFill>
                <a:ea typeface="Calibri"/>
                <a:cs typeface="Times New Roman"/>
              </a:rPr>
              <a:t>1492    Gonorrhoea  Spain to West Indies</a:t>
            </a:r>
          </a:p>
          <a:p>
            <a:pPr algn="l"/>
            <a:r>
              <a:rPr lang="en-AU" sz="3600" dirty="0" smtClean="0">
                <a:solidFill>
                  <a:schemeClr val="tx1"/>
                </a:solidFill>
                <a:ea typeface="Calibri"/>
                <a:cs typeface="Times New Roman"/>
              </a:rPr>
              <a:t>1493    Syphilis </a:t>
            </a:r>
            <a:r>
              <a:rPr lang="en-AU" sz="3600" dirty="0">
                <a:solidFill>
                  <a:schemeClr val="tx1"/>
                </a:solidFill>
                <a:ea typeface="Calibri"/>
                <a:cs typeface="Times New Roman"/>
              </a:rPr>
              <a:t>Hispaniola </a:t>
            </a:r>
            <a:r>
              <a:rPr lang="en-AU" sz="3600" dirty="0" smtClean="0">
                <a:solidFill>
                  <a:schemeClr val="tx1"/>
                </a:solidFill>
                <a:ea typeface="Calibri"/>
                <a:cs typeface="Times New Roman"/>
              </a:rPr>
              <a:t>to Barcelona</a:t>
            </a:r>
            <a:endParaRPr lang="en-AU" sz="3600" dirty="0">
              <a:solidFill>
                <a:schemeClr val="tx1"/>
              </a:solidFill>
              <a:ea typeface="Calibri"/>
              <a:cs typeface="Times New Roman"/>
            </a:endParaRPr>
          </a:p>
          <a:p>
            <a:pPr marL="514350" indent="-514350" algn="l">
              <a:spcAft>
                <a:spcPts val="1000"/>
              </a:spcAft>
              <a:buAutoNum type="arabicPlain" startAt="1501"/>
            </a:pPr>
            <a:r>
              <a:rPr lang="en-AU" sz="3600" dirty="0" smtClean="0">
                <a:solidFill>
                  <a:schemeClr val="tx1"/>
                </a:solidFill>
                <a:ea typeface="Calibri"/>
                <a:cs typeface="Times New Roman"/>
              </a:rPr>
              <a:t>    Falciparum malaria, Yellow fever 	    and Yaws Africa </a:t>
            </a:r>
            <a:r>
              <a:rPr lang="en-AU" sz="3600" dirty="0">
                <a:solidFill>
                  <a:schemeClr val="tx1"/>
                </a:solidFill>
                <a:ea typeface="Calibri"/>
                <a:cs typeface="Times New Roman"/>
              </a:rPr>
              <a:t>to </a:t>
            </a:r>
            <a:r>
              <a:rPr lang="en-AU" sz="3600" dirty="0" smtClean="0">
                <a:solidFill>
                  <a:schemeClr val="tx1"/>
                </a:solidFill>
                <a:ea typeface="Calibri"/>
                <a:cs typeface="Times New Roman"/>
              </a:rPr>
              <a:t>America</a:t>
            </a:r>
          </a:p>
          <a:p>
            <a:pPr algn="l">
              <a:lnSpc>
                <a:spcPct val="115000"/>
              </a:lnSpc>
              <a:spcAft>
                <a:spcPts val="1000"/>
              </a:spcAft>
            </a:pPr>
            <a:r>
              <a:rPr lang="en-AU" sz="3600" dirty="0" smtClean="0">
                <a:solidFill>
                  <a:schemeClr val="tx1"/>
                </a:solidFill>
                <a:ea typeface="Calibri"/>
                <a:cs typeface="Times New Roman"/>
              </a:rPr>
              <a:t>1507    Smallpox </a:t>
            </a:r>
            <a:r>
              <a:rPr lang="en-AU" sz="3600" dirty="0">
                <a:solidFill>
                  <a:schemeClr val="tx1"/>
                </a:solidFill>
                <a:ea typeface="Calibri"/>
                <a:cs typeface="Times New Roman"/>
              </a:rPr>
              <a:t>Spain to </a:t>
            </a:r>
            <a:r>
              <a:rPr lang="en-AU" sz="3600" dirty="0" smtClean="0">
                <a:solidFill>
                  <a:schemeClr val="tx1"/>
                </a:solidFill>
                <a:ea typeface="Calibri"/>
                <a:cs typeface="Times New Roman"/>
              </a:rPr>
              <a:t>West Indies</a:t>
            </a:r>
            <a:endParaRPr lang="en-AU" sz="3600" dirty="0">
              <a:solidFill>
                <a:schemeClr val="tx1"/>
              </a:solidFill>
              <a:ea typeface="Calibri"/>
              <a:cs typeface="Times New Roman"/>
            </a:endParaRPr>
          </a:p>
          <a:p>
            <a:pPr algn="l"/>
            <a:r>
              <a:rPr lang="en-AU" sz="3600" dirty="0" smtClean="0">
                <a:solidFill>
                  <a:schemeClr val="tx1"/>
                </a:solidFill>
              </a:rPr>
              <a:t>1767    “British Disease” to Tahiti</a:t>
            </a:r>
          </a:p>
          <a:p>
            <a:pPr marL="514350" indent="-514350" algn="l">
              <a:buAutoNum type="arabicPlain" startAt="1769"/>
            </a:pPr>
            <a:r>
              <a:rPr lang="en-AU" sz="3600" dirty="0" smtClean="0">
                <a:solidFill>
                  <a:schemeClr val="tx1"/>
                </a:solidFill>
              </a:rPr>
              <a:t> </a:t>
            </a:r>
            <a:r>
              <a:rPr lang="en-AU" sz="3600" dirty="0">
                <a:solidFill>
                  <a:schemeClr val="tx1"/>
                </a:solidFill>
              </a:rPr>
              <a:t> </a:t>
            </a:r>
            <a:r>
              <a:rPr lang="en-AU" sz="3600" dirty="0" smtClean="0">
                <a:solidFill>
                  <a:schemeClr val="tx1"/>
                </a:solidFill>
              </a:rPr>
              <a:t>  Syphilis and </a:t>
            </a:r>
            <a:r>
              <a:rPr lang="en-AU" sz="3600" dirty="0" err="1" smtClean="0">
                <a:solidFill>
                  <a:schemeClr val="tx1"/>
                </a:solidFill>
              </a:rPr>
              <a:t>Gono</a:t>
            </a:r>
            <a:r>
              <a:rPr lang="en-AU" sz="3600" dirty="0" smtClean="0">
                <a:solidFill>
                  <a:schemeClr val="tx1"/>
                </a:solidFill>
              </a:rPr>
              <a:t> to NZ</a:t>
            </a:r>
          </a:p>
          <a:p>
            <a:pPr algn="l"/>
            <a:r>
              <a:rPr lang="en-AU" sz="3600" dirty="0" smtClean="0">
                <a:solidFill>
                  <a:schemeClr val="tx1"/>
                </a:solidFill>
              </a:rPr>
              <a:t>1788 </a:t>
            </a:r>
            <a:r>
              <a:rPr lang="en-AU" sz="3600" dirty="0">
                <a:solidFill>
                  <a:schemeClr val="tx1"/>
                </a:solidFill>
              </a:rPr>
              <a:t> </a:t>
            </a:r>
            <a:r>
              <a:rPr lang="en-AU" sz="3600" dirty="0" smtClean="0">
                <a:solidFill>
                  <a:schemeClr val="tx1"/>
                </a:solidFill>
              </a:rPr>
              <a:t>  Syphilis and </a:t>
            </a:r>
            <a:r>
              <a:rPr lang="en-AU" sz="3600" dirty="0" err="1" smtClean="0">
                <a:solidFill>
                  <a:schemeClr val="tx1"/>
                </a:solidFill>
              </a:rPr>
              <a:t>Gono</a:t>
            </a:r>
            <a:r>
              <a:rPr lang="en-AU" sz="3600" dirty="0" smtClean="0">
                <a:solidFill>
                  <a:schemeClr val="tx1"/>
                </a:solidFill>
              </a:rPr>
              <a:t> to Australia</a:t>
            </a:r>
            <a:endParaRPr lang="en-AU" sz="3600" dirty="0">
              <a:solidFill>
                <a:schemeClr val="tx1"/>
              </a:solidFill>
            </a:endParaRPr>
          </a:p>
        </p:txBody>
      </p:sp>
    </p:spTree>
    <p:extLst>
      <p:ext uri="{BB962C8B-B14F-4D97-AF65-F5344CB8AC3E}">
        <p14:creationId xmlns:p14="http://schemas.microsoft.com/office/powerpoint/2010/main" val="428370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EPIDEMIC DECIMATION</a:t>
            </a:r>
            <a:r>
              <a:rPr lang="en-AU" dirty="0"/>
              <a:t/>
            </a:r>
            <a:br>
              <a:rPr lang="en-AU" dirty="0"/>
            </a:br>
            <a:r>
              <a:rPr lang="en-AU" dirty="0" smtClean="0"/>
              <a:t>INDIGENOUS POPULATIONS</a:t>
            </a:r>
            <a:endParaRPr lang="en-AU" dirty="0"/>
          </a:p>
        </p:txBody>
      </p:sp>
      <p:sp>
        <p:nvSpPr>
          <p:cNvPr id="3" name="Content Placeholder 2"/>
          <p:cNvSpPr>
            <a:spLocks noGrp="1"/>
          </p:cNvSpPr>
          <p:nvPr>
            <p:ph idx="1"/>
          </p:nvPr>
        </p:nvSpPr>
        <p:spPr/>
        <p:txBody>
          <a:bodyPr>
            <a:normAutofit/>
          </a:bodyPr>
          <a:lstStyle/>
          <a:p>
            <a:r>
              <a:rPr lang="en-AU" dirty="0" smtClean="0"/>
              <a:t>Hispaniola	300,000	  25 years	  14,000</a:t>
            </a:r>
          </a:p>
          <a:p>
            <a:r>
              <a:rPr lang="en-AU" dirty="0" smtClean="0"/>
              <a:t>Tahiti		  50,000	  30 years	  16,000</a:t>
            </a:r>
          </a:p>
          <a:p>
            <a:r>
              <a:rPr lang="en-AU" dirty="0" smtClean="0"/>
              <a:t>Hawaii		250,000	  70 years	  84,000</a:t>
            </a:r>
          </a:p>
          <a:p>
            <a:r>
              <a:rPr lang="en-AU" dirty="0" smtClean="0"/>
              <a:t>N Z			100,000	100 years     50,000</a:t>
            </a:r>
          </a:p>
          <a:p>
            <a:r>
              <a:rPr lang="en-AU" dirty="0" smtClean="0"/>
              <a:t>Australia		314,000	100 years	111,000</a:t>
            </a:r>
          </a:p>
          <a:p>
            <a:r>
              <a:rPr lang="en-AU" dirty="0" smtClean="0"/>
              <a:t>Tasmania	   3,000	  28 years	       200</a:t>
            </a:r>
          </a:p>
          <a:p>
            <a:r>
              <a:rPr lang="en-AU" dirty="0" smtClean="0"/>
              <a:t>Tabar NI		   8,000	  25 years	    2,489</a:t>
            </a:r>
          </a:p>
          <a:p>
            <a:pPr marL="0" indent="0">
              <a:buNone/>
            </a:pPr>
            <a:r>
              <a:rPr lang="en-AU" sz="2000" dirty="0" smtClean="0"/>
              <a:t>				  All populations estimated except last two</a:t>
            </a:r>
            <a:endParaRPr lang="en-AU" sz="2000" dirty="0"/>
          </a:p>
        </p:txBody>
      </p:sp>
    </p:spTree>
    <p:extLst>
      <p:ext uri="{BB962C8B-B14F-4D97-AF65-F5344CB8AC3E}">
        <p14:creationId xmlns:p14="http://schemas.microsoft.com/office/powerpoint/2010/main" val="258171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0"/>
            <a:ext cx="7990656" cy="1152128"/>
          </a:xfrm>
        </p:spPr>
        <p:txBody>
          <a:bodyPr>
            <a:normAutofit fontScale="90000"/>
          </a:bodyPr>
          <a:lstStyle/>
          <a:p>
            <a:r>
              <a:rPr lang="en-AU" dirty="0" smtClean="0"/>
              <a:t>SLAVES, CONVICTS and INDENTUREES</a:t>
            </a:r>
            <a:endParaRPr lang="en-AU" dirty="0"/>
          </a:p>
        </p:txBody>
      </p:sp>
      <p:sp>
        <p:nvSpPr>
          <p:cNvPr id="5" name="Subtitle 4"/>
          <p:cNvSpPr>
            <a:spLocks noGrp="1"/>
          </p:cNvSpPr>
          <p:nvPr>
            <p:ph type="subTitle" idx="1"/>
          </p:nvPr>
        </p:nvSpPr>
        <p:spPr>
          <a:xfrm>
            <a:off x="467544" y="1340768"/>
            <a:ext cx="8280920" cy="4968552"/>
          </a:xfrm>
        </p:spPr>
        <p:txBody>
          <a:bodyPr>
            <a:normAutofit fontScale="92500" lnSpcReduction="10000"/>
          </a:bodyPr>
          <a:lstStyle/>
          <a:p>
            <a:pPr algn="l"/>
            <a:r>
              <a:rPr lang="en-AU" sz="4000" dirty="0" smtClean="0">
                <a:solidFill>
                  <a:schemeClr val="tx1"/>
                </a:solidFill>
              </a:rPr>
              <a:t>1495	West Indians to Spain</a:t>
            </a:r>
          </a:p>
          <a:p>
            <a:pPr algn="l"/>
            <a:r>
              <a:rPr lang="en-AU" sz="4000" dirty="0" smtClean="0">
                <a:solidFill>
                  <a:schemeClr val="tx1"/>
                </a:solidFill>
              </a:rPr>
              <a:t>1501 	Negroes to Hispaniola</a:t>
            </a:r>
          </a:p>
          <a:p>
            <a:pPr algn="l"/>
            <a:r>
              <a:rPr lang="en-AU" sz="4000" dirty="0" smtClean="0">
                <a:solidFill>
                  <a:schemeClr val="tx1"/>
                </a:solidFill>
              </a:rPr>
              <a:t>1788 	Convicts to NSW</a:t>
            </a:r>
          </a:p>
          <a:p>
            <a:pPr algn="l"/>
            <a:r>
              <a:rPr lang="en-AU" sz="4000" dirty="0" smtClean="0">
                <a:solidFill>
                  <a:schemeClr val="tx1"/>
                </a:solidFill>
              </a:rPr>
              <a:t>1850 	Melanesians </a:t>
            </a:r>
            <a:r>
              <a:rPr lang="en-AU" sz="4000" dirty="0" err="1" smtClean="0">
                <a:solidFill>
                  <a:schemeClr val="tx1"/>
                </a:solidFill>
              </a:rPr>
              <a:t>blackbirded</a:t>
            </a:r>
            <a:r>
              <a:rPr lang="en-AU" sz="4000" dirty="0" smtClean="0">
                <a:solidFill>
                  <a:schemeClr val="tx1"/>
                </a:solidFill>
              </a:rPr>
              <a:t> to 	 		Queensland, Fiji and Samoa</a:t>
            </a:r>
          </a:p>
          <a:p>
            <a:pPr algn="l"/>
            <a:r>
              <a:rPr lang="en-AU" sz="4000" dirty="0" smtClean="0">
                <a:solidFill>
                  <a:schemeClr val="tx1"/>
                </a:solidFill>
              </a:rPr>
              <a:t>1860 	Indians to South Africa</a:t>
            </a:r>
          </a:p>
          <a:p>
            <a:pPr algn="l"/>
            <a:r>
              <a:rPr lang="en-AU" sz="4000" dirty="0" smtClean="0">
                <a:solidFill>
                  <a:schemeClr val="tx1"/>
                </a:solidFill>
              </a:rPr>
              <a:t>1875 	Indians to Fiji</a:t>
            </a:r>
          </a:p>
          <a:p>
            <a:pPr algn="l"/>
            <a:r>
              <a:rPr lang="en-AU" sz="4000" dirty="0" smtClean="0">
                <a:solidFill>
                  <a:schemeClr val="tx1"/>
                </a:solidFill>
              </a:rPr>
              <a:t>1894 	Asians to German New Guinea</a:t>
            </a:r>
          </a:p>
          <a:p>
            <a:pPr algn="l"/>
            <a:endParaRPr lang="en-AU" dirty="0">
              <a:solidFill>
                <a:schemeClr val="tx1"/>
              </a:solidFill>
            </a:endParaRPr>
          </a:p>
        </p:txBody>
      </p:sp>
    </p:spTree>
    <p:extLst>
      <p:ext uri="{BB962C8B-B14F-4D97-AF65-F5344CB8AC3E}">
        <p14:creationId xmlns:p14="http://schemas.microsoft.com/office/powerpoint/2010/main" val="98063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AU" sz="4000" dirty="0" smtClean="0"/>
              <a:t>VENEREAL ETYMOLOGY</a:t>
            </a:r>
            <a:endParaRPr lang="en-AU" sz="4000" dirty="0"/>
          </a:p>
        </p:txBody>
      </p:sp>
      <p:sp>
        <p:nvSpPr>
          <p:cNvPr id="3" name="Content Placeholder 2"/>
          <p:cNvSpPr>
            <a:spLocks noGrp="1"/>
          </p:cNvSpPr>
          <p:nvPr>
            <p:ph idx="1"/>
          </p:nvPr>
        </p:nvSpPr>
        <p:spPr>
          <a:xfrm>
            <a:off x="457200" y="1268760"/>
            <a:ext cx="8229600" cy="5112568"/>
          </a:xfrm>
        </p:spPr>
        <p:txBody>
          <a:bodyPr>
            <a:normAutofit fontScale="92500" lnSpcReduction="10000"/>
          </a:bodyPr>
          <a:lstStyle/>
          <a:p>
            <a:pPr>
              <a:lnSpc>
                <a:spcPct val="115000"/>
              </a:lnSpc>
              <a:spcAft>
                <a:spcPts val="1000"/>
              </a:spcAft>
            </a:pPr>
            <a:r>
              <a:rPr lang="en-AU" dirty="0" smtClean="0">
                <a:ea typeface="Calibri"/>
                <a:cs typeface="Times New Roman"/>
              </a:rPr>
              <a:t>Greek:    Gone = Seed		</a:t>
            </a:r>
            <a:r>
              <a:rPr lang="en-AU" dirty="0" err="1" smtClean="0">
                <a:ea typeface="Calibri"/>
                <a:cs typeface="Times New Roman"/>
              </a:rPr>
              <a:t>Rhoia</a:t>
            </a:r>
            <a:r>
              <a:rPr lang="en-AU" dirty="0" smtClean="0">
                <a:ea typeface="Calibri"/>
                <a:cs typeface="Times New Roman"/>
              </a:rPr>
              <a:t>	= Flow</a:t>
            </a:r>
            <a:endParaRPr lang="en-AU" dirty="0">
              <a:ea typeface="Calibri"/>
              <a:cs typeface="Times New Roman"/>
            </a:endParaRPr>
          </a:p>
          <a:p>
            <a:pPr>
              <a:lnSpc>
                <a:spcPct val="115000"/>
              </a:lnSpc>
              <a:spcAft>
                <a:spcPts val="1000"/>
              </a:spcAft>
            </a:pPr>
            <a:r>
              <a:rPr lang="en-AU" dirty="0" smtClean="0">
                <a:ea typeface="Calibri"/>
                <a:cs typeface="Times New Roman"/>
              </a:rPr>
              <a:t>SYPHILIS:  </a:t>
            </a:r>
            <a:r>
              <a:rPr lang="en-AU" dirty="0" err="1" smtClean="0">
                <a:ea typeface="Calibri"/>
                <a:cs typeface="Times New Roman"/>
              </a:rPr>
              <a:t>Syphilus</a:t>
            </a:r>
            <a:r>
              <a:rPr lang="en-AU" dirty="0" smtClean="0">
                <a:ea typeface="Calibri"/>
                <a:cs typeface="Times New Roman"/>
              </a:rPr>
              <a:t> a mythical shepherd in an Ovid story. In 1530 </a:t>
            </a:r>
            <a:r>
              <a:rPr lang="en-AU" dirty="0" err="1" smtClean="0">
                <a:ea typeface="Calibri"/>
                <a:cs typeface="Times New Roman"/>
              </a:rPr>
              <a:t>Girolamo</a:t>
            </a:r>
            <a:r>
              <a:rPr lang="en-AU" dirty="0" smtClean="0">
                <a:ea typeface="Calibri"/>
                <a:cs typeface="Times New Roman"/>
              </a:rPr>
              <a:t> </a:t>
            </a:r>
            <a:r>
              <a:rPr lang="en-AU" dirty="0" err="1" smtClean="0">
                <a:ea typeface="Calibri"/>
                <a:cs typeface="Times New Roman"/>
              </a:rPr>
              <a:t>Fracastoro</a:t>
            </a:r>
            <a:r>
              <a:rPr lang="en-AU" dirty="0" smtClean="0">
                <a:ea typeface="Calibri"/>
                <a:cs typeface="Times New Roman"/>
              </a:rPr>
              <a:t> a physician of Verona wrote a 1300 verse poem about </a:t>
            </a:r>
            <a:r>
              <a:rPr lang="en-AU" dirty="0" err="1" smtClean="0">
                <a:ea typeface="Calibri"/>
                <a:cs typeface="Times New Roman"/>
              </a:rPr>
              <a:t>Sifilo</a:t>
            </a:r>
            <a:r>
              <a:rPr lang="en-AU" dirty="0" smtClean="0">
                <a:ea typeface="Calibri"/>
                <a:cs typeface="Times New Roman"/>
              </a:rPr>
              <a:t> who contracted syphilis and was saved from death by eating the leaf of a tree</a:t>
            </a:r>
            <a:endParaRPr lang="en-AU" dirty="0">
              <a:ea typeface="Calibri"/>
              <a:cs typeface="Times New Roman"/>
            </a:endParaRPr>
          </a:p>
          <a:p>
            <a:r>
              <a:rPr lang="en-AU" dirty="0" smtClean="0"/>
              <a:t>AIDS: Acquired immunodeficiency syndrome	</a:t>
            </a:r>
          </a:p>
          <a:p>
            <a:pPr marL="0" indent="0" algn="ctr">
              <a:buNone/>
            </a:pPr>
            <a:r>
              <a:rPr lang="en-AU" dirty="0" smtClean="0"/>
              <a:t>Gonorrhoea maimed        </a:t>
            </a:r>
          </a:p>
          <a:p>
            <a:pPr marL="0" indent="0" algn="ctr">
              <a:buNone/>
            </a:pPr>
            <a:r>
              <a:rPr lang="en-AU" dirty="0" smtClean="0"/>
              <a:t>Epidemic syphilis and AIDS killed quickly</a:t>
            </a:r>
            <a:endParaRPr lang="en-AU" dirty="0"/>
          </a:p>
        </p:txBody>
      </p:sp>
    </p:spTree>
    <p:extLst>
      <p:ext uri="{BB962C8B-B14F-4D97-AF65-F5344CB8AC3E}">
        <p14:creationId xmlns:p14="http://schemas.microsoft.com/office/powerpoint/2010/main" val="36764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80147</TotalTime>
  <Words>4165</Words>
  <Application>Microsoft Office PowerPoint</Application>
  <PresentationFormat>On-screen Show (4:3)</PresentationFormat>
  <Paragraphs>548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Columbus, West Indies &amp; the British Disease</vt:lpstr>
      <vt:lpstr>Until the middle ages, the world as it was known to Europeans consisted only of Asia, North Africa and islands closest to Europe</vt:lpstr>
      <vt:lpstr>FIRST PHYSICAL CONTACT outside the world known to Europeans</vt:lpstr>
      <vt:lpstr>EFFECTS OF CONTACT </vt:lpstr>
      <vt:lpstr>CONTAINED ENDEMIC DISEASES</vt:lpstr>
      <vt:lpstr>SIGNIFICANT DISEASE TRANSFERS </vt:lpstr>
      <vt:lpstr>EPIDEMIC DECIMATION INDIGENOUS POPULATIONS</vt:lpstr>
      <vt:lpstr>SLAVES, CONVICTS and INDENTUREES</vt:lpstr>
      <vt:lpstr>VENEREAL ETYMOLOGY</vt:lpstr>
      <vt:lpstr>PowerPoint Presentation</vt:lpstr>
      <vt:lpstr>TREPONEMATOSES</vt:lpstr>
      <vt:lpstr> Naples 1495</vt:lpstr>
      <vt:lpstr>Sturt on the Murray 1833</vt:lpstr>
      <vt:lpstr>Eyre syphilis Moorundie 1844 written in cryptic Latin and translated</vt:lpstr>
      <vt:lpstr>SYPHILIS PANDEMIC</vt:lpstr>
      <vt:lpstr>POPULATION DECLINE</vt:lpstr>
      <vt:lpstr>John Gunther to Bob Melrose  13th April 1950</vt:lpstr>
      <vt:lpstr>Gunther to Scragg June 9 1950</vt:lpstr>
      <vt:lpstr>Population of 5 Communities</vt:lpstr>
      <vt:lpstr>HYPOTHESES</vt:lpstr>
      <vt:lpstr>PROMISCUOUS INTERCOURSE</vt:lpstr>
      <vt:lpstr>THE CONUNDRUM  a psychosomatic phenomenon</vt:lpstr>
      <vt:lpstr>ON THE CONTRARY a physical condition </vt:lpstr>
      <vt:lpstr>STUDY of POPULATION DECLINE</vt:lpstr>
      <vt:lpstr>Responsible partner in infertile couples</vt:lpstr>
      <vt:lpstr>Buka and New Ireland 1953</vt:lpstr>
      <vt:lpstr>Population of 5 Communities</vt:lpstr>
      <vt:lpstr>INFERTILITY from GONORRHOEA</vt:lpstr>
      <vt:lpstr>AMERICAN BLACKS</vt:lpstr>
      <vt:lpstr>SILENT PANDEMIC</vt:lpstr>
      <vt:lpstr>PENICILLIN then the PILL</vt:lpstr>
      <vt:lpstr>1960s POPULATION SPIRAL</vt:lpstr>
      <vt:lpstr>PowerPoint Presentation</vt:lpstr>
      <vt:lpstr>WORLD POPULATION</vt:lpstr>
      <vt:lpstr>ADAM and EVE </vt:lpstr>
      <vt:lpstr>ANCESTORY</vt:lpstr>
      <vt:lpstr>DAMPERS of REPRODUCTION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Scragg</dc:creator>
  <cp:lastModifiedBy>Tony</cp:lastModifiedBy>
  <cp:revision>351</cp:revision>
  <cp:lastPrinted>2013-12-05T07:41:52Z</cp:lastPrinted>
  <dcterms:created xsi:type="dcterms:W3CDTF">2013-10-07T00:03:47Z</dcterms:created>
  <dcterms:modified xsi:type="dcterms:W3CDTF">2014-03-04T05:21:32Z</dcterms:modified>
</cp:coreProperties>
</file>